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Bebas Neue"/>
      <p:regular r:id="rId41"/>
    </p:embeddedFont>
    <p:embeddedFont>
      <p:font typeface="IBM Plex Sans Condense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IBMPlexSansCondensed-regular.fntdata"/><Relationship Id="rId41" Type="http://schemas.openxmlformats.org/officeDocument/2006/relationships/font" Target="fonts/BebasNeue-regular.fntdata"/><Relationship Id="rId22" Type="http://schemas.openxmlformats.org/officeDocument/2006/relationships/slide" Target="slides/slide18.xml"/><Relationship Id="rId44" Type="http://schemas.openxmlformats.org/officeDocument/2006/relationships/font" Target="fonts/IBMPlexSansCondensed-italic.fntdata"/><Relationship Id="rId21" Type="http://schemas.openxmlformats.org/officeDocument/2006/relationships/slide" Target="slides/slide17.xml"/><Relationship Id="rId43" Type="http://schemas.openxmlformats.org/officeDocument/2006/relationships/font" Target="fonts/IBMPlexSansCondensed-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IBMPlexSansCondense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4e9deb1b5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4e9deb1b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4e9deb1b5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4e9deb1b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4e9deb1b5_1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4e9deb1b5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85ba06bf0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85ba06b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4e9deb1b5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4e9deb1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4e9deb1b5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4e9deb1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85ba06bf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85ba06bf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4e9deb1b5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4e9deb1b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4e9deb1b5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4e9deb1b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4e9deb1b5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4e9deb1b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4e9deb1b5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4e9deb1b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4e9deb1b5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4e9deb1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4e9deb1b5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4e9deb1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4e9deb1b5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4e9deb1b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4e9deb1b5_2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4e9deb1b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4e9deb1b5_6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4e9deb1b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4e9deb1b5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4e9deb1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4e9deb1b5_1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4e9deb1b5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4e9deb1b5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4e9deb1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4e9deb1b5_1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4e9deb1b5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4e9deb1b5_1_2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4e9deb1b5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4e9deb1b5_1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4e9deb1b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4e9deb1b5_1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4e9deb1b5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4e9deb1b5_1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4e9deb1b5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4e9deb1b5_1_2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4e9deb1b5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4e9deb1b5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4e9deb1b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4e9deb1b5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4e9deb1b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4e9deb1b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4e9deb1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e9deb1b5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4e9deb1b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779100" y="1517488"/>
            <a:ext cx="4960500" cy="16281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3"/>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14" name="Shape 14"/>
        <p:cNvGrpSpPr/>
        <p:nvPr/>
      </p:nvGrpSpPr>
      <p:grpSpPr>
        <a:xfrm>
          <a:off x="0" y="0"/>
          <a:ext cx="0" cy="0"/>
          <a:chOff x="0" y="0"/>
          <a:chExt cx="0" cy="0"/>
        </a:xfrm>
      </p:grpSpPr>
      <p:sp>
        <p:nvSpPr>
          <p:cNvPr id="15" name="Google Shape;15;p4"/>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30000"/>
              </a:schemeClr>
            </a:outerShdw>
          </a:effectLst>
        </p:spPr>
      </p:sp>
      <p:sp>
        <p:nvSpPr>
          <p:cNvPr id="16" name="Google Shape;16;p4"/>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i="1" sz="3000"/>
            </a:lvl1pPr>
            <a:lvl2pPr indent="-419100" lvl="1" marL="914400" rtl="0">
              <a:spcBef>
                <a:spcPts val="800"/>
              </a:spcBef>
              <a:spcAft>
                <a:spcPts val="0"/>
              </a:spcAft>
              <a:buSzPts val="3000"/>
              <a:buChar char="▫"/>
              <a:defRPr i="1" sz="3000"/>
            </a:lvl2pPr>
            <a:lvl3pPr indent="-419100" lvl="2" marL="1371600" rtl="0">
              <a:spcBef>
                <a:spcPts val="800"/>
              </a:spcBef>
              <a:spcAft>
                <a:spcPts val="0"/>
              </a:spcAft>
              <a:buSzPts val="3000"/>
              <a:buChar char="⬝"/>
              <a:defRPr i="1" sz="3000"/>
            </a:lvl3pPr>
            <a:lvl4pPr indent="-419100" lvl="3" marL="1828800" rtl="0">
              <a:spcBef>
                <a:spcPts val="800"/>
              </a:spcBef>
              <a:spcAft>
                <a:spcPts val="0"/>
              </a:spcAft>
              <a:buSzPts val="3000"/>
              <a:buChar char="⬞"/>
              <a:defRPr i="1" sz="3000"/>
            </a:lvl4pPr>
            <a:lvl5pPr indent="-419100" lvl="4" marL="2286000" rtl="0">
              <a:spcBef>
                <a:spcPts val="800"/>
              </a:spcBef>
              <a:spcAft>
                <a:spcPts val="0"/>
              </a:spcAft>
              <a:buSzPts val="3000"/>
              <a:buChar char="○"/>
              <a:defRPr i="1" sz="3000"/>
            </a:lvl5pPr>
            <a:lvl6pPr indent="-419100" lvl="5" marL="2743200" rtl="0">
              <a:spcBef>
                <a:spcPts val="800"/>
              </a:spcBef>
              <a:spcAft>
                <a:spcPts val="0"/>
              </a:spcAft>
              <a:buSzPts val="3000"/>
              <a:buChar char="■"/>
              <a:defRPr i="1" sz="3000"/>
            </a:lvl6pPr>
            <a:lvl7pPr indent="-419100" lvl="6" marL="3200400" rtl="0">
              <a:spcBef>
                <a:spcPts val="800"/>
              </a:spcBef>
              <a:spcAft>
                <a:spcPts val="0"/>
              </a:spcAft>
              <a:buSzPts val="3000"/>
              <a:buChar char="●"/>
              <a:defRPr i="1" sz="3000"/>
            </a:lvl7pPr>
            <a:lvl8pPr indent="-419100" lvl="7" marL="3657600" rtl="0">
              <a:spcBef>
                <a:spcPts val="800"/>
              </a:spcBef>
              <a:spcAft>
                <a:spcPts val="0"/>
              </a:spcAft>
              <a:buSzPts val="3000"/>
              <a:buChar char="○"/>
              <a:defRPr i="1" sz="3000"/>
            </a:lvl8pPr>
            <a:lvl9pPr indent="-419100" lvl="8" marL="4114800" rtl="0">
              <a:spcBef>
                <a:spcPts val="800"/>
              </a:spcBef>
              <a:spcAft>
                <a:spcPts val="800"/>
              </a:spcAft>
              <a:buSzPts val="3000"/>
              <a:buChar char="■"/>
              <a:defRPr i="1" sz="3000"/>
            </a:lvl9pPr>
          </a:lstStyle>
          <a:p/>
        </p:txBody>
      </p:sp>
      <p:sp>
        <p:nvSpPr>
          <p:cNvPr id="17" name="Google Shape;17;p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 name="Google Shape;20;p5"/>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1" name="Google Shape;21;p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 name="Google Shape;24;p6"/>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5" name="Google Shape;25;p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6" name="Google Shape;26;p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F4FC68"/>
            </a:gs>
            <a:gs pos="58000">
              <a:schemeClr val="accent2"/>
            </a:gs>
            <a:gs pos="100000">
              <a:schemeClr val="accent2"/>
            </a:gs>
          </a:gsLst>
          <a:path path="circle">
            <a:fillToRect l="100%" t="100%"/>
          </a:path>
          <a:tileRect b="-100%" r="-100%"/>
        </a:gra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 name="Google Shape;29;p7"/>
          <p:cNvSpPr txBox="1"/>
          <p:nvPr>
            <p:ph idx="1" type="body"/>
          </p:nvPr>
        </p:nvSpPr>
        <p:spPr>
          <a:xfrm>
            <a:off x="779100"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0" name="Google Shape;30;p7"/>
          <p:cNvSpPr txBox="1"/>
          <p:nvPr>
            <p:ph idx="2" type="body"/>
          </p:nvPr>
        </p:nvSpPr>
        <p:spPr>
          <a:xfrm>
            <a:off x="2854792"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1" name="Google Shape;31;p7"/>
          <p:cNvSpPr txBox="1"/>
          <p:nvPr>
            <p:ph idx="3" type="body"/>
          </p:nvPr>
        </p:nvSpPr>
        <p:spPr>
          <a:xfrm>
            <a:off x="4930485"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2" name="Google Shape;32;p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E659"/>
            </a:gs>
            <a:gs pos="58000">
              <a:schemeClr val="accent4"/>
            </a:gs>
            <a:gs pos="100000">
              <a:schemeClr val="accent4"/>
            </a:gs>
          </a:gsLst>
          <a:path path="circle">
            <a:fillToRect l="100%" t="100%"/>
          </a:path>
          <a:tileRect b="-100%" r="-100%"/>
        </a:gra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 name="Google Shape;35;p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58000">
              <a:schemeClr val="dk2"/>
            </a:gs>
            <a:gs pos="100000">
              <a:schemeClr val="dk2"/>
            </a:gs>
          </a:gsLst>
          <a:path path="circle">
            <a:fillToRect l="100%" t="100%"/>
          </a:path>
          <a:tileRect b="-100%" r="-100%"/>
        </a:gradFill>
      </p:bgPr>
    </p:bg>
    <p:spTree>
      <p:nvGrpSpPr>
        <p:cNvPr id="36" name="Shape 36"/>
        <p:cNvGrpSpPr/>
        <p:nvPr/>
      </p:nvGrpSpPr>
      <p:grpSpPr>
        <a:xfrm>
          <a:off x="0" y="0"/>
          <a:ext cx="0" cy="0"/>
          <a:chOff x="0" y="0"/>
          <a:chExt cx="0" cy="0"/>
        </a:xfrm>
      </p:grpSpPr>
      <p:sp>
        <p:nvSpPr>
          <p:cNvPr id="37" name="Google Shape;37;p9"/>
          <p:cNvSpPr txBox="1"/>
          <p:nvPr>
            <p:ph idx="1" type="body"/>
          </p:nvPr>
        </p:nvSpPr>
        <p:spPr>
          <a:xfrm>
            <a:off x="855300" y="4177700"/>
            <a:ext cx="7433400" cy="316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38" name="Google Shape;38;p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39" name="Shape 39"/>
        <p:cNvGrpSpPr/>
        <p:nvPr/>
      </p:nvGrpSpPr>
      <p:grpSpPr>
        <a:xfrm>
          <a:off x="0" y="0"/>
          <a:ext cx="0" cy="0"/>
          <a:chOff x="0" y="0"/>
          <a:chExt cx="0" cy="0"/>
        </a:xfrm>
      </p:grpSpPr>
      <p:sp>
        <p:nvSpPr>
          <p:cNvPr id="40" name="Google Shape;40;p1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759800"/>
            <a:ext cx="7593300" cy="3963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indent="-381000" lvl="1" marL="914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indent="-381000" lvl="2" marL="1371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indent="-381000" lvl="3" marL="18288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indent="-381000" lvl="4" marL="2286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indent="-381000" lvl="5" marL="27432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indent="-381000" lvl="6" marL="3200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indent="-381000" lvl="7" marL="3657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indent="-381000" lvl="8" marL="41148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p:txBody>
      </p:sp>
      <p:sp>
        <p:nvSpPr>
          <p:cNvPr id="8" name="Google Shape;8;p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indent="0" lvl="0" marL="0" rtl="0" algn="r">
              <a:spcBef>
                <a:spcPts val="0"/>
              </a:spcBef>
              <a:spcAft>
                <a:spcPts val="0"/>
              </a:spcAft>
              <a:buClr>
                <a:schemeClr val="lt1"/>
              </a:buClr>
              <a:buSzPts val="1800"/>
              <a:buFont typeface="Bebas Neue"/>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1"/>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GEPBOT + EXEMPLARY</a:t>
            </a:r>
            <a:endParaRPr/>
          </a:p>
        </p:txBody>
      </p:sp>
      <p:pic>
        <p:nvPicPr>
          <p:cNvPr id="46" name="Google Shape;46;p11"/>
          <p:cNvPicPr preferRelativeResize="0"/>
          <p:nvPr/>
        </p:nvPicPr>
        <p:blipFill>
          <a:blip r:embed="rId3">
            <a:alphaModFix/>
          </a:blip>
          <a:stretch>
            <a:fillRect/>
          </a:stretch>
        </p:blipFill>
        <p:spPr>
          <a:xfrm>
            <a:off x="5611448" y="847620"/>
            <a:ext cx="3162577" cy="4034313"/>
          </a:xfrm>
          <a:prstGeom prst="rect">
            <a:avLst/>
          </a:prstGeom>
          <a:noFill/>
          <a:ln>
            <a:noFill/>
          </a:ln>
        </p:spPr>
      </p:pic>
      <p:pic>
        <p:nvPicPr>
          <p:cNvPr id="47" name="Google Shape;47;p11"/>
          <p:cNvPicPr preferRelativeResize="0"/>
          <p:nvPr/>
        </p:nvPicPr>
        <p:blipFill>
          <a:blip r:embed="rId4">
            <a:alphaModFix/>
          </a:blip>
          <a:stretch>
            <a:fillRect/>
          </a:stretch>
        </p:blipFill>
        <p:spPr>
          <a:xfrm>
            <a:off x="5233075" y="119232"/>
            <a:ext cx="767393" cy="7673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6164100" y="0"/>
            <a:ext cx="2979900" cy="109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dk1"/>
                </a:solidFill>
              </a:rPr>
              <a:t>Activity Diagram</a:t>
            </a:r>
            <a:endParaRPr sz="4000">
              <a:solidFill>
                <a:schemeClr val="dk1"/>
              </a:solidFill>
            </a:endParaRPr>
          </a:p>
        </p:txBody>
      </p:sp>
      <p:sp>
        <p:nvSpPr>
          <p:cNvPr id="126" name="Google Shape;126;p20"/>
          <p:cNvSpPr txBox="1"/>
          <p:nvPr>
            <p:ph idx="1" type="subTitle"/>
          </p:nvPr>
        </p:nvSpPr>
        <p:spPr>
          <a:xfrm>
            <a:off x="265825" y="3028438"/>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127" name="Google Shape;127;p20"/>
          <p:cNvPicPr preferRelativeResize="0"/>
          <p:nvPr/>
        </p:nvPicPr>
        <p:blipFill>
          <a:blip r:embed="rId3">
            <a:alphaModFix/>
          </a:blip>
          <a:stretch>
            <a:fillRect/>
          </a:stretch>
        </p:blipFill>
        <p:spPr>
          <a:xfrm>
            <a:off x="0" y="1156825"/>
            <a:ext cx="9144001" cy="3055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6048300" y="1156818"/>
            <a:ext cx="2806925" cy="3745883"/>
          </a:xfrm>
          <a:prstGeom prst="rect">
            <a:avLst/>
          </a:prstGeom>
          <a:noFill/>
          <a:ln>
            <a:noFill/>
          </a:ln>
        </p:spPr>
      </p:pic>
      <p:sp>
        <p:nvSpPr>
          <p:cNvPr id="133" name="Google Shape;133;p21"/>
          <p:cNvSpPr txBox="1"/>
          <p:nvPr>
            <p:ph type="ctrTitle"/>
          </p:nvPr>
        </p:nvSpPr>
        <p:spPr>
          <a:xfrm>
            <a:off x="5977600" y="0"/>
            <a:ext cx="3166500" cy="109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solidFill>
                  <a:schemeClr val="dk1"/>
                </a:solidFill>
              </a:rPr>
              <a:t>Sequence </a:t>
            </a:r>
            <a:r>
              <a:rPr lang="en" sz="4000">
                <a:solidFill>
                  <a:schemeClr val="dk1"/>
                </a:solidFill>
              </a:rPr>
              <a:t>Diagram</a:t>
            </a:r>
            <a:endParaRPr sz="4000">
              <a:solidFill>
                <a:schemeClr val="dk1"/>
              </a:solidFill>
            </a:endParaRPr>
          </a:p>
        </p:txBody>
      </p:sp>
      <p:sp>
        <p:nvSpPr>
          <p:cNvPr id="134" name="Google Shape;134;p21"/>
          <p:cNvSpPr txBox="1"/>
          <p:nvPr>
            <p:ph idx="1" type="subTitle"/>
          </p:nvPr>
        </p:nvSpPr>
        <p:spPr>
          <a:xfrm>
            <a:off x="265825" y="3028438"/>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135" name="Google Shape;135;p21"/>
          <p:cNvPicPr preferRelativeResize="0"/>
          <p:nvPr/>
        </p:nvPicPr>
        <p:blipFill>
          <a:blip r:embed="rId4">
            <a:alphaModFix/>
          </a:blip>
          <a:stretch>
            <a:fillRect/>
          </a:stretch>
        </p:blipFill>
        <p:spPr>
          <a:xfrm>
            <a:off x="0" y="1098000"/>
            <a:ext cx="5671395" cy="3804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a:br>
            <a:endParaRPr/>
          </a:p>
          <a:p>
            <a:pPr indent="0" lvl="0" marL="0" rtl="0" algn="l">
              <a:spcBef>
                <a:spcPts val="800"/>
              </a:spcBef>
              <a:spcAft>
                <a:spcPts val="800"/>
              </a:spcAft>
              <a:buNone/>
            </a:pPr>
            <a:r>
              <a:t/>
            </a:r>
            <a:endParaRPr/>
          </a:p>
        </p:txBody>
      </p:sp>
      <p:sp>
        <p:nvSpPr>
          <p:cNvPr id="141" name="Google Shape;141;p2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2"/>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43" name="Google Shape;143;p22"/>
          <p:cNvSpPr txBox="1"/>
          <p:nvPr>
            <p:ph idx="4294967295" type="ctrTitle"/>
          </p:nvPr>
        </p:nvSpPr>
        <p:spPr>
          <a:xfrm>
            <a:off x="0" y="843975"/>
            <a:ext cx="5519400" cy="1098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dk1"/>
                </a:solidFill>
              </a:rPr>
              <a:t>3</a:t>
            </a:r>
            <a:r>
              <a:rPr lang="en" sz="6000">
                <a:solidFill>
                  <a:schemeClr val="dk1"/>
                </a:solidFill>
              </a:rPr>
              <a:t>. Rescuing</a:t>
            </a:r>
            <a:endParaRPr sz="6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3"/>
          <p:cNvPicPr preferRelativeResize="0"/>
          <p:nvPr/>
        </p:nvPicPr>
        <p:blipFill>
          <a:blip r:embed="rId3">
            <a:alphaModFix/>
          </a:blip>
          <a:stretch>
            <a:fillRect/>
          </a:stretch>
        </p:blipFill>
        <p:spPr>
          <a:xfrm>
            <a:off x="515525" y="152400"/>
            <a:ext cx="6671049" cy="4838701"/>
          </a:xfrm>
          <a:prstGeom prst="rect">
            <a:avLst/>
          </a:prstGeom>
          <a:noFill/>
          <a:ln>
            <a:noFill/>
          </a:ln>
        </p:spPr>
      </p:pic>
      <p:pic>
        <p:nvPicPr>
          <p:cNvPr id="150" name="Google Shape;150;p23"/>
          <p:cNvPicPr preferRelativeResize="0"/>
          <p:nvPr/>
        </p:nvPicPr>
        <p:blipFill rotWithShape="1">
          <a:blip r:embed="rId4">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4"/>
          <p:cNvPicPr preferRelativeResize="0"/>
          <p:nvPr/>
        </p:nvPicPr>
        <p:blipFill>
          <a:blip r:embed="rId3">
            <a:alphaModFix/>
          </a:blip>
          <a:stretch>
            <a:fillRect/>
          </a:stretch>
        </p:blipFill>
        <p:spPr>
          <a:xfrm>
            <a:off x="777600" y="152400"/>
            <a:ext cx="6644801" cy="4838699"/>
          </a:xfrm>
          <a:prstGeom prst="rect">
            <a:avLst/>
          </a:prstGeom>
          <a:noFill/>
          <a:ln>
            <a:noFill/>
          </a:ln>
        </p:spPr>
      </p:pic>
      <p:pic>
        <p:nvPicPr>
          <p:cNvPr id="157" name="Google Shape;157;p24"/>
          <p:cNvPicPr preferRelativeResize="0"/>
          <p:nvPr/>
        </p:nvPicPr>
        <p:blipFill rotWithShape="1">
          <a:blip r:embed="rId4">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3" name="Google Shape;163;p25"/>
          <p:cNvGrpSpPr/>
          <p:nvPr/>
        </p:nvGrpSpPr>
        <p:grpSpPr>
          <a:xfrm>
            <a:off x="5482240" y="1652830"/>
            <a:ext cx="3588220" cy="3490443"/>
            <a:chOff x="5826900" y="1367600"/>
            <a:chExt cx="3881675" cy="3775901"/>
          </a:xfrm>
        </p:grpSpPr>
        <p:pic>
          <p:nvPicPr>
            <p:cNvPr id="164" name="Google Shape;164;p25"/>
            <p:cNvPicPr preferRelativeResize="0"/>
            <p:nvPr/>
          </p:nvPicPr>
          <p:blipFill rotWithShape="1">
            <a:blip r:embed="rId3">
              <a:alphaModFix/>
            </a:blip>
            <a:srcRect b="27714" l="0" r="0" t="0"/>
            <a:stretch/>
          </p:blipFill>
          <p:spPr>
            <a:xfrm>
              <a:off x="5826900" y="1367600"/>
              <a:ext cx="3881675" cy="3775901"/>
            </a:xfrm>
            <a:prstGeom prst="rect">
              <a:avLst/>
            </a:prstGeom>
            <a:noFill/>
            <a:ln>
              <a:noFill/>
            </a:ln>
          </p:spPr>
        </p:pic>
        <p:pic>
          <p:nvPicPr>
            <p:cNvPr id="165" name="Google Shape;165;p25"/>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166" name="Google Shape;166;p25"/>
          <p:cNvSpPr txBox="1"/>
          <p:nvPr>
            <p:ph idx="4294967295" type="ctrTitle"/>
          </p:nvPr>
        </p:nvSpPr>
        <p:spPr>
          <a:xfrm>
            <a:off x="-155425" y="708900"/>
            <a:ext cx="5505600" cy="1285200"/>
          </a:xfrm>
          <a:prstGeom prst="rect">
            <a:avLst/>
          </a:prstGeom>
        </p:spPr>
        <p:txBody>
          <a:bodyPr anchorCtr="0" anchor="b" bIns="0" lIns="0" spcFirstLastPara="1" rIns="0" wrap="square" tIns="0">
            <a:noAutofit/>
          </a:bodyPr>
          <a:lstStyle/>
          <a:p>
            <a:pPr indent="0" lvl="0" marL="457200" rtl="0" algn="ctr">
              <a:spcBef>
                <a:spcPts val="0"/>
              </a:spcBef>
              <a:spcAft>
                <a:spcPts val="0"/>
              </a:spcAft>
              <a:buNone/>
            </a:pPr>
            <a:r>
              <a:rPr lang="en" sz="6000">
                <a:solidFill>
                  <a:schemeClr val="lt2"/>
                </a:solidFill>
              </a:rPr>
              <a:t>4. manipulation</a:t>
            </a:r>
            <a:endParaRPr sz="60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a:br>
            <a:endParaRPr/>
          </a:p>
          <a:p>
            <a:pPr indent="0" lvl="0" marL="0" rtl="0" algn="l">
              <a:spcBef>
                <a:spcPts val="800"/>
              </a:spcBef>
              <a:spcAft>
                <a:spcPts val="800"/>
              </a:spcAft>
              <a:buNone/>
            </a:pPr>
            <a:r>
              <a:t/>
            </a:r>
            <a:endParaRPr/>
          </a:p>
        </p:txBody>
      </p:sp>
      <p:sp>
        <p:nvSpPr>
          <p:cNvPr id="172" name="Google Shape;172;p2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6"/>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
        <p:nvSpPr>
          <p:cNvPr id="174" name="Google Shape;174;p26"/>
          <p:cNvSpPr txBox="1"/>
          <p:nvPr>
            <p:ph idx="4294967295" type="ctrTitle"/>
          </p:nvPr>
        </p:nvSpPr>
        <p:spPr>
          <a:xfrm>
            <a:off x="307500" y="999400"/>
            <a:ext cx="5519400" cy="1098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dk1"/>
                </a:solidFill>
              </a:rPr>
              <a:t>5</a:t>
            </a:r>
            <a:r>
              <a:rPr lang="en" sz="6000">
                <a:solidFill>
                  <a:schemeClr val="dk1"/>
                </a:solidFill>
              </a:rPr>
              <a:t>. Data retrieval</a:t>
            </a:r>
            <a:endParaRPr sz="6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sp>
        <p:nvSpPr>
          <p:cNvPr id="180" name="Google Shape;180;p2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7"/>
          <p:cNvPicPr preferRelativeResize="0"/>
          <p:nvPr/>
        </p:nvPicPr>
        <p:blipFill rotWithShape="1">
          <a:blip r:embed="rId3">
            <a:alphaModFix/>
          </a:blip>
          <a:srcRect b="0" l="15423" r="8408" t="0"/>
          <a:stretch/>
        </p:blipFill>
        <p:spPr>
          <a:xfrm>
            <a:off x="737850" y="101625"/>
            <a:ext cx="6200604" cy="4940249"/>
          </a:xfrm>
          <a:prstGeom prst="rect">
            <a:avLst/>
          </a:prstGeom>
          <a:noFill/>
          <a:ln>
            <a:noFill/>
          </a:ln>
        </p:spPr>
      </p:pic>
      <p:pic>
        <p:nvPicPr>
          <p:cNvPr id="182" name="Google Shape;182;p27"/>
          <p:cNvPicPr preferRelativeResize="0"/>
          <p:nvPr/>
        </p:nvPicPr>
        <p:blipFill rotWithShape="1">
          <a:blip r:embed="rId4">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75350" y="621725"/>
            <a:ext cx="7593300" cy="94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Considerations </a:t>
            </a:r>
            <a:br>
              <a:rPr lang="en"/>
            </a:br>
            <a:r>
              <a:rPr lang="en"/>
              <a:t>For Controlling the RObot</a:t>
            </a:r>
            <a:endParaRPr/>
          </a:p>
        </p:txBody>
      </p:sp>
      <p:sp>
        <p:nvSpPr>
          <p:cNvPr id="188" name="Google Shape;188;p2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8"/>
          <p:cNvPicPr preferRelativeResize="0"/>
          <p:nvPr/>
        </p:nvPicPr>
        <p:blipFill>
          <a:blip r:embed="rId3">
            <a:alphaModFix/>
          </a:blip>
          <a:stretch>
            <a:fillRect/>
          </a:stretch>
        </p:blipFill>
        <p:spPr>
          <a:xfrm>
            <a:off x="5910177" y="1129286"/>
            <a:ext cx="2904825" cy="3705499"/>
          </a:xfrm>
          <a:prstGeom prst="rect">
            <a:avLst/>
          </a:prstGeom>
          <a:noFill/>
          <a:ln>
            <a:noFill/>
          </a:ln>
        </p:spPr>
      </p:pic>
      <p:pic>
        <p:nvPicPr>
          <p:cNvPr id="190" name="Google Shape;190;p28"/>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191" name="Google Shape;191;p28"/>
          <p:cNvSpPr txBox="1"/>
          <p:nvPr/>
        </p:nvSpPr>
        <p:spPr>
          <a:xfrm>
            <a:off x="775350" y="1709800"/>
            <a:ext cx="5567400" cy="1403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Font typeface="IBM Plex Sans Condensed"/>
              <a:buAutoNum type="arabicPeriod"/>
            </a:pPr>
            <a:r>
              <a:rPr lang="en" sz="2400">
                <a:solidFill>
                  <a:schemeClr val="dk1"/>
                </a:solidFill>
                <a:latin typeface="IBM Plex Sans Condensed"/>
                <a:ea typeface="IBM Plex Sans Condensed"/>
                <a:cs typeface="IBM Plex Sans Condensed"/>
                <a:sym typeface="IBM Plex Sans Condensed"/>
              </a:rPr>
              <a:t>Tethered.</a:t>
            </a:r>
            <a:endParaRPr sz="2400">
              <a:solidFill>
                <a:schemeClr val="dk1"/>
              </a:solidFill>
              <a:latin typeface="IBM Plex Sans Condensed"/>
              <a:ea typeface="IBM Plex Sans Condensed"/>
              <a:cs typeface="IBM Plex Sans Condensed"/>
              <a:sym typeface="IBM Plex Sans Condensed"/>
            </a:endParaRPr>
          </a:p>
          <a:p>
            <a:pPr indent="-381000" lvl="0" marL="457200" rtl="0" algn="l">
              <a:lnSpc>
                <a:spcPct val="115000"/>
              </a:lnSpc>
              <a:spcBef>
                <a:spcPts val="0"/>
              </a:spcBef>
              <a:spcAft>
                <a:spcPts val="0"/>
              </a:spcAft>
              <a:buClr>
                <a:schemeClr val="dk1"/>
              </a:buClr>
              <a:buSzPts val="2400"/>
              <a:buFont typeface="IBM Plex Sans Condensed"/>
              <a:buAutoNum type="arabicPeriod"/>
            </a:pPr>
            <a:r>
              <a:rPr lang="en" sz="2400">
                <a:solidFill>
                  <a:schemeClr val="dk1"/>
                </a:solidFill>
                <a:latin typeface="IBM Plex Sans Condensed"/>
                <a:ea typeface="IBM Plex Sans Condensed"/>
                <a:cs typeface="IBM Plex Sans Condensed"/>
                <a:sym typeface="IBM Plex Sans Condensed"/>
              </a:rPr>
              <a:t>Wireless.</a:t>
            </a:r>
            <a:endParaRPr sz="2400">
              <a:solidFill>
                <a:schemeClr val="dk1"/>
              </a:solidFill>
              <a:latin typeface="IBM Plex Sans Condensed"/>
              <a:ea typeface="IBM Plex Sans Condensed"/>
              <a:cs typeface="IBM Plex Sans Condensed"/>
              <a:sym typeface="IBM Plex Sans Condensed"/>
            </a:endParaRPr>
          </a:p>
          <a:p>
            <a:pPr indent="-381000" lvl="0" marL="457200" rtl="0" algn="l">
              <a:lnSpc>
                <a:spcPct val="115000"/>
              </a:lnSpc>
              <a:spcBef>
                <a:spcPts val="0"/>
              </a:spcBef>
              <a:spcAft>
                <a:spcPts val="0"/>
              </a:spcAft>
              <a:buClr>
                <a:schemeClr val="dk1"/>
              </a:buClr>
              <a:buSzPts val="2400"/>
              <a:buFont typeface="IBM Plex Sans Condensed"/>
              <a:buAutoNum type="arabicPeriod"/>
            </a:pPr>
            <a:r>
              <a:rPr lang="en" sz="2400">
                <a:solidFill>
                  <a:schemeClr val="dk1"/>
                </a:solidFill>
                <a:latin typeface="IBM Plex Sans Condensed"/>
                <a:ea typeface="IBM Plex Sans Condensed"/>
                <a:cs typeface="IBM Plex Sans Condensed"/>
                <a:sym typeface="IBM Plex Sans Condensed"/>
              </a:rPr>
              <a:t>Automation.</a:t>
            </a:r>
            <a:endParaRPr sz="24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13525" y="0"/>
            <a:ext cx="7593300" cy="944100"/>
          </a:xfrm>
          <a:prstGeom prst="rect">
            <a:avLst/>
          </a:prstGeom>
        </p:spPr>
        <p:txBody>
          <a:bodyPr anchorCtr="0" anchor="b" bIns="0" lIns="0" spcFirstLastPara="1" rIns="0" wrap="square" tIns="0">
            <a:noAutofit/>
          </a:bodyPr>
          <a:lstStyle/>
          <a:p>
            <a:pPr indent="-444500" lvl="0" marL="457200" rtl="0" algn="l">
              <a:spcBef>
                <a:spcPts val="0"/>
              </a:spcBef>
              <a:spcAft>
                <a:spcPts val="0"/>
              </a:spcAft>
              <a:buSzPts val="3400"/>
              <a:buAutoNum type="arabicPeriod"/>
            </a:pPr>
            <a:r>
              <a:rPr lang="en"/>
              <a:t>Tethered</a:t>
            </a:r>
            <a:endParaRPr/>
          </a:p>
        </p:txBody>
      </p:sp>
      <p:sp>
        <p:nvSpPr>
          <p:cNvPr id="197" name="Google Shape;197;p2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9"/>
          <p:cNvPicPr preferRelativeResize="0"/>
          <p:nvPr/>
        </p:nvPicPr>
        <p:blipFill>
          <a:blip r:embed="rId3">
            <a:alphaModFix/>
          </a:blip>
          <a:stretch>
            <a:fillRect/>
          </a:stretch>
        </p:blipFill>
        <p:spPr>
          <a:xfrm>
            <a:off x="5910177" y="1129286"/>
            <a:ext cx="2904825" cy="3705499"/>
          </a:xfrm>
          <a:prstGeom prst="rect">
            <a:avLst/>
          </a:prstGeom>
          <a:noFill/>
          <a:ln>
            <a:noFill/>
          </a:ln>
        </p:spPr>
      </p:pic>
      <p:pic>
        <p:nvPicPr>
          <p:cNvPr id="199" name="Google Shape;199;p29"/>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200" name="Google Shape;200;p29"/>
          <p:cNvSpPr txBox="1"/>
          <p:nvPr/>
        </p:nvSpPr>
        <p:spPr>
          <a:xfrm>
            <a:off x="817825" y="979225"/>
            <a:ext cx="5178900" cy="33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en" sz="1000">
                <a:solidFill>
                  <a:schemeClr val="dk1"/>
                </a:solidFill>
                <a:latin typeface="IBM Plex Sans Condensed"/>
                <a:ea typeface="IBM Plex Sans Condensed"/>
                <a:cs typeface="IBM Plex Sans Condensed"/>
                <a:sym typeface="IBM Plex Sans Condensed"/>
              </a:rPr>
            </a:br>
            <a:r>
              <a:rPr b="1" lang="en" sz="1800">
                <a:solidFill>
                  <a:schemeClr val="dk1"/>
                </a:solidFill>
                <a:latin typeface="IBM Plex Sans Condensed"/>
                <a:ea typeface="IBM Plex Sans Condensed"/>
                <a:cs typeface="IBM Plex Sans Condensed"/>
                <a:sym typeface="IBM Plex Sans Condensed"/>
              </a:rPr>
              <a:t>Advantages:</a:t>
            </a:r>
            <a:br>
              <a:rPr lang="en" sz="1000">
                <a:solidFill>
                  <a:schemeClr val="dk1"/>
                </a:solidFill>
                <a:latin typeface="IBM Plex Sans Condensed"/>
                <a:ea typeface="IBM Plex Sans Condensed"/>
                <a:cs typeface="IBM Plex Sans Condensed"/>
                <a:sym typeface="IBM Plex Sans Condensed"/>
              </a:rPr>
            </a:br>
            <a:br>
              <a:rPr lang="en" sz="1000">
                <a:solidFill>
                  <a:schemeClr val="dk1"/>
                </a:solidFill>
                <a:latin typeface="IBM Plex Sans Condensed"/>
                <a:ea typeface="IBM Plex Sans Condensed"/>
                <a:cs typeface="IBM Plex Sans Condensed"/>
                <a:sym typeface="IBM Plex Sans Condensed"/>
              </a:rPr>
            </a:br>
            <a:r>
              <a:rPr lang="en" sz="1600">
                <a:solidFill>
                  <a:schemeClr val="dk1"/>
                </a:solidFill>
                <a:latin typeface="IBM Plex Sans Condensed"/>
                <a:ea typeface="IBM Plex Sans Condensed"/>
                <a:cs typeface="IBM Plex Sans Condensed"/>
                <a:sym typeface="IBM Plex Sans Condensed"/>
              </a:rPr>
              <a:t>1. The robot is not limited to an operating time since it can be connected directly to the mains</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 There is no worry about loss of signal</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3. Minimal electronics and minimal complexity</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4. The robot can be physically retrieved if something goes wrong (very important for underwater robots.</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t/>
            </a:r>
            <a:endParaRPr sz="24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53" name="Google Shape;53;p12"/>
          <p:cNvGrpSpPr/>
          <p:nvPr/>
        </p:nvGrpSpPr>
        <p:grpSpPr>
          <a:xfrm>
            <a:off x="5482240" y="1652830"/>
            <a:ext cx="3588220" cy="3490443"/>
            <a:chOff x="5826900" y="1367600"/>
            <a:chExt cx="3881675" cy="3775901"/>
          </a:xfrm>
        </p:grpSpPr>
        <p:pic>
          <p:nvPicPr>
            <p:cNvPr id="54" name="Google Shape;54;p12"/>
            <p:cNvPicPr preferRelativeResize="0"/>
            <p:nvPr/>
          </p:nvPicPr>
          <p:blipFill rotWithShape="1">
            <a:blip r:embed="rId3">
              <a:alphaModFix/>
            </a:blip>
            <a:srcRect b="27714" l="0" r="0" t="0"/>
            <a:stretch/>
          </p:blipFill>
          <p:spPr>
            <a:xfrm>
              <a:off x="5826900" y="1367600"/>
              <a:ext cx="3881675" cy="3775901"/>
            </a:xfrm>
            <a:prstGeom prst="rect">
              <a:avLst/>
            </a:prstGeom>
            <a:noFill/>
            <a:ln>
              <a:noFill/>
            </a:ln>
          </p:spPr>
        </p:pic>
        <p:pic>
          <p:nvPicPr>
            <p:cNvPr id="55" name="Google Shape;55;p12"/>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56" name="Google Shape;56;p12"/>
          <p:cNvSpPr txBox="1"/>
          <p:nvPr>
            <p:ph idx="4294967295" type="ctrTitle"/>
          </p:nvPr>
        </p:nvSpPr>
        <p:spPr>
          <a:xfrm>
            <a:off x="711425" y="416812"/>
            <a:ext cx="4534500" cy="249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9600">
                <a:solidFill>
                  <a:schemeClr val="lt2"/>
                </a:solidFill>
              </a:rPr>
              <a:t>A Small Recap</a:t>
            </a:r>
            <a:endParaRPr sz="96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13525" y="0"/>
            <a:ext cx="7593300" cy="944100"/>
          </a:xfrm>
          <a:prstGeom prst="rect">
            <a:avLst/>
          </a:prstGeom>
        </p:spPr>
        <p:txBody>
          <a:bodyPr anchorCtr="0" anchor="b" bIns="0" lIns="0" spcFirstLastPara="1" rIns="0" wrap="square" tIns="0">
            <a:noAutofit/>
          </a:bodyPr>
          <a:lstStyle/>
          <a:p>
            <a:pPr indent="-444500" lvl="0" marL="457200" rtl="0" algn="l">
              <a:spcBef>
                <a:spcPts val="0"/>
              </a:spcBef>
              <a:spcAft>
                <a:spcPts val="0"/>
              </a:spcAft>
              <a:buSzPts val="3400"/>
              <a:buAutoNum type="arabicPeriod"/>
            </a:pPr>
            <a:r>
              <a:rPr lang="en"/>
              <a:t>Tethered</a:t>
            </a:r>
            <a:endParaRPr/>
          </a:p>
        </p:txBody>
      </p:sp>
      <p:sp>
        <p:nvSpPr>
          <p:cNvPr id="206" name="Google Shape;206;p3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30"/>
          <p:cNvPicPr preferRelativeResize="0"/>
          <p:nvPr/>
        </p:nvPicPr>
        <p:blipFill>
          <a:blip r:embed="rId3">
            <a:alphaModFix/>
          </a:blip>
          <a:stretch>
            <a:fillRect/>
          </a:stretch>
        </p:blipFill>
        <p:spPr>
          <a:xfrm>
            <a:off x="5910177" y="1129286"/>
            <a:ext cx="2904825" cy="3705499"/>
          </a:xfrm>
          <a:prstGeom prst="rect">
            <a:avLst/>
          </a:prstGeom>
          <a:noFill/>
          <a:ln>
            <a:noFill/>
          </a:ln>
        </p:spPr>
      </p:pic>
      <p:pic>
        <p:nvPicPr>
          <p:cNvPr id="208" name="Google Shape;208;p30"/>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209" name="Google Shape;209;p30"/>
          <p:cNvSpPr txBox="1"/>
          <p:nvPr/>
        </p:nvSpPr>
        <p:spPr>
          <a:xfrm>
            <a:off x="817825" y="979225"/>
            <a:ext cx="5178900" cy="30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en" sz="1000">
                <a:solidFill>
                  <a:schemeClr val="dk1"/>
                </a:solidFill>
                <a:latin typeface="IBM Plex Sans Condensed"/>
                <a:ea typeface="IBM Plex Sans Condensed"/>
                <a:cs typeface="IBM Plex Sans Condensed"/>
                <a:sym typeface="IBM Plex Sans Condensed"/>
              </a:rPr>
            </a:br>
            <a:r>
              <a:rPr b="1" lang="en" sz="1800">
                <a:solidFill>
                  <a:schemeClr val="dk1"/>
                </a:solidFill>
                <a:latin typeface="IBM Plex Sans Condensed"/>
                <a:ea typeface="IBM Plex Sans Condensed"/>
                <a:cs typeface="IBM Plex Sans Condensed"/>
                <a:sym typeface="IBM Plex Sans Condensed"/>
              </a:rPr>
              <a:t>Disadvantages</a:t>
            </a:r>
            <a:r>
              <a:rPr b="1" lang="en" sz="1800">
                <a:solidFill>
                  <a:schemeClr val="dk1"/>
                </a:solidFill>
                <a:latin typeface="IBM Plex Sans Condensed"/>
                <a:ea typeface="IBM Plex Sans Condensed"/>
                <a:cs typeface="IBM Plex Sans Condensed"/>
                <a:sym typeface="IBM Plex Sans Condensed"/>
              </a:rPr>
              <a:t>:</a:t>
            </a:r>
            <a:br>
              <a:rPr lang="en" sz="1000">
                <a:solidFill>
                  <a:schemeClr val="dk1"/>
                </a:solidFill>
                <a:latin typeface="IBM Plex Sans Condensed"/>
                <a:ea typeface="IBM Plex Sans Condensed"/>
                <a:cs typeface="IBM Plex Sans Condensed"/>
                <a:sym typeface="IBM Plex Sans Condensed"/>
              </a:rPr>
            </a:br>
            <a:br>
              <a:rPr lang="en" sz="1000">
                <a:solidFill>
                  <a:schemeClr val="dk1"/>
                </a:solidFill>
                <a:latin typeface="IBM Plex Sans Condensed"/>
                <a:ea typeface="IBM Plex Sans Condensed"/>
                <a:cs typeface="IBM Plex Sans Condensed"/>
                <a:sym typeface="IBM Plex Sans Condensed"/>
              </a:rPr>
            </a:br>
            <a:r>
              <a:rPr lang="en" sz="1600">
                <a:solidFill>
                  <a:schemeClr val="dk1"/>
                </a:solidFill>
                <a:latin typeface="IBM Plex Sans Condensed"/>
                <a:ea typeface="IBM Plex Sans Condensed"/>
                <a:cs typeface="IBM Plex Sans Condensed"/>
                <a:sym typeface="IBM Plex Sans Condensed"/>
              </a:rPr>
              <a:t>1. </a:t>
            </a:r>
            <a:r>
              <a:rPr lang="en" sz="1600">
                <a:solidFill>
                  <a:schemeClr val="dk1"/>
                </a:solidFill>
                <a:latin typeface="IBM Plex Sans Condensed"/>
                <a:ea typeface="IBM Plex Sans Condensed"/>
                <a:cs typeface="IBM Plex Sans Condensed"/>
                <a:sym typeface="IBM Plex Sans Condensed"/>
              </a:rPr>
              <a:t>The tether can get caught or snagged (and potentially cut)</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 Distance is limited by the length of the tether</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3. Dragging a long tether adds friction and can slow or even stop the robot from moving.</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t/>
            </a:r>
            <a:endParaRPr sz="24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713525" y="0"/>
            <a:ext cx="7593300" cy="94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  Wireless (Wi-fi)</a:t>
            </a:r>
            <a:endParaRPr/>
          </a:p>
        </p:txBody>
      </p:sp>
      <p:sp>
        <p:nvSpPr>
          <p:cNvPr id="215" name="Google Shape;215;p31"/>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31"/>
          <p:cNvPicPr preferRelativeResize="0"/>
          <p:nvPr/>
        </p:nvPicPr>
        <p:blipFill>
          <a:blip r:embed="rId3">
            <a:alphaModFix/>
          </a:blip>
          <a:stretch>
            <a:fillRect/>
          </a:stretch>
        </p:blipFill>
        <p:spPr>
          <a:xfrm>
            <a:off x="5910177" y="1129286"/>
            <a:ext cx="2904825" cy="3705499"/>
          </a:xfrm>
          <a:prstGeom prst="rect">
            <a:avLst/>
          </a:prstGeom>
          <a:noFill/>
          <a:ln>
            <a:noFill/>
          </a:ln>
        </p:spPr>
      </p:pic>
      <p:pic>
        <p:nvPicPr>
          <p:cNvPr id="217" name="Google Shape;217;p31"/>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218" name="Google Shape;218;p31"/>
          <p:cNvSpPr txBox="1"/>
          <p:nvPr/>
        </p:nvSpPr>
        <p:spPr>
          <a:xfrm>
            <a:off x="817825" y="979225"/>
            <a:ext cx="5178900" cy="4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br>
              <a:rPr lang="en" sz="1000">
                <a:solidFill>
                  <a:schemeClr val="dk1"/>
                </a:solidFill>
                <a:latin typeface="IBM Plex Sans Condensed"/>
                <a:ea typeface="IBM Plex Sans Condensed"/>
                <a:cs typeface="IBM Plex Sans Condensed"/>
                <a:sym typeface="IBM Plex Sans Condensed"/>
              </a:rPr>
            </a:br>
            <a:r>
              <a:rPr b="1" lang="en" sz="1800">
                <a:solidFill>
                  <a:schemeClr val="dk1"/>
                </a:solidFill>
                <a:latin typeface="IBM Plex Sans Condensed"/>
                <a:ea typeface="IBM Plex Sans Condensed"/>
                <a:cs typeface="IBM Plex Sans Condensed"/>
                <a:sym typeface="IBM Plex Sans Condensed"/>
              </a:rPr>
              <a:t>Advantages</a:t>
            </a:r>
            <a:endParaRPr b="1" sz="18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1.  Controllable from anywhere in the world so long as it is within range of a wireless router</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 High data rates possible</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t/>
            </a:r>
            <a:endParaRPr b="1" sz="18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b="1" lang="en" sz="1800">
                <a:solidFill>
                  <a:schemeClr val="dk1"/>
                </a:solidFill>
                <a:latin typeface="IBM Plex Sans Condensed"/>
                <a:ea typeface="IBM Plex Sans Condensed"/>
                <a:cs typeface="IBM Plex Sans Condensed"/>
                <a:sym typeface="IBM Plex Sans Condensed"/>
              </a:rPr>
              <a:t>Disadvantages</a:t>
            </a:r>
            <a:endParaRPr b="1" sz="18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1. Added programming required</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 Maximum range is usually determined by the choice of wireless router</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t/>
            </a:r>
            <a:endParaRPr b="1" sz="18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t/>
            </a:r>
            <a:endParaRPr sz="24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24" name="Google Shape;224;p32"/>
          <p:cNvGrpSpPr/>
          <p:nvPr/>
        </p:nvGrpSpPr>
        <p:grpSpPr>
          <a:xfrm>
            <a:off x="5482240" y="1652830"/>
            <a:ext cx="3588220" cy="3490443"/>
            <a:chOff x="5826900" y="1367600"/>
            <a:chExt cx="3881675" cy="3775901"/>
          </a:xfrm>
        </p:grpSpPr>
        <p:pic>
          <p:nvPicPr>
            <p:cNvPr id="225" name="Google Shape;225;p32"/>
            <p:cNvPicPr preferRelativeResize="0"/>
            <p:nvPr/>
          </p:nvPicPr>
          <p:blipFill rotWithShape="1">
            <a:blip r:embed="rId3">
              <a:alphaModFix/>
            </a:blip>
            <a:srcRect b="27714" l="0" r="0" t="0"/>
            <a:stretch/>
          </p:blipFill>
          <p:spPr>
            <a:xfrm>
              <a:off x="5826900" y="1367600"/>
              <a:ext cx="3881675" cy="3775901"/>
            </a:xfrm>
            <a:prstGeom prst="rect">
              <a:avLst/>
            </a:prstGeom>
            <a:noFill/>
            <a:ln>
              <a:noFill/>
            </a:ln>
          </p:spPr>
        </p:pic>
        <p:pic>
          <p:nvPicPr>
            <p:cNvPr id="226" name="Google Shape;226;p32"/>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227" name="Google Shape;227;p32"/>
          <p:cNvSpPr txBox="1"/>
          <p:nvPr>
            <p:ph idx="4294967295" type="ctrTitle"/>
          </p:nvPr>
        </p:nvSpPr>
        <p:spPr>
          <a:xfrm>
            <a:off x="4876375" y="367625"/>
            <a:ext cx="4076700" cy="1285200"/>
          </a:xfrm>
          <a:prstGeom prst="rect">
            <a:avLst/>
          </a:prstGeom>
        </p:spPr>
        <p:txBody>
          <a:bodyPr anchorCtr="0" anchor="b" bIns="0" lIns="0" spcFirstLastPara="1" rIns="0" wrap="square" tIns="0">
            <a:noAutofit/>
          </a:bodyPr>
          <a:lstStyle/>
          <a:p>
            <a:pPr indent="0" lvl="0" marL="457200" rtl="0" algn="ctr">
              <a:spcBef>
                <a:spcPts val="0"/>
              </a:spcBef>
              <a:spcAft>
                <a:spcPts val="0"/>
              </a:spcAft>
              <a:buNone/>
            </a:pPr>
            <a:r>
              <a:rPr lang="en" sz="6000">
                <a:solidFill>
                  <a:schemeClr val="lt2"/>
                </a:solidFill>
              </a:rPr>
              <a:t>First sketch</a:t>
            </a:r>
            <a:endParaRPr sz="6000">
              <a:solidFill>
                <a:schemeClr val="lt2"/>
              </a:solidFill>
            </a:endParaRPr>
          </a:p>
        </p:txBody>
      </p:sp>
      <p:pic>
        <p:nvPicPr>
          <p:cNvPr id="228" name="Google Shape;228;p32"/>
          <p:cNvPicPr preferRelativeResize="0"/>
          <p:nvPr/>
        </p:nvPicPr>
        <p:blipFill>
          <a:blip r:embed="rId5">
            <a:alphaModFix/>
          </a:blip>
          <a:stretch>
            <a:fillRect/>
          </a:stretch>
        </p:blipFill>
        <p:spPr>
          <a:xfrm>
            <a:off x="745900" y="0"/>
            <a:ext cx="3851199" cy="51435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75350" y="621725"/>
            <a:ext cx="7593300" cy="94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Considerations </a:t>
            </a:r>
            <a:br>
              <a:rPr lang="en"/>
            </a:br>
            <a:r>
              <a:rPr lang="en"/>
              <a:t>For MOving on Land</a:t>
            </a:r>
            <a:endParaRPr/>
          </a:p>
        </p:txBody>
      </p:sp>
      <p:sp>
        <p:nvSpPr>
          <p:cNvPr id="234" name="Google Shape;234;p3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3"/>
          <p:cNvPicPr preferRelativeResize="0"/>
          <p:nvPr/>
        </p:nvPicPr>
        <p:blipFill>
          <a:blip r:embed="rId3">
            <a:alphaModFix/>
          </a:blip>
          <a:stretch>
            <a:fillRect/>
          </a:stretch>
        </p:blipFill>
        <p:spPr>
          <a:xfrm>
            <a:off x="5910177" y="1129286"/>
            <a:ext cx="2904825" cy="3705499"/>
          </a:xfrm>
          <a:prstGeom prst="rect">
            <a:avLst/>
          </a:prstGeom>
          <a:noFill/>
          <a:ln>
            <a:noFill/>
          </a:ln>
        </p:spPr>
      </p:pic>
      <p:pic>
        <p:nvPicPr>
          <p:cNvPr id="236" name="Google Shape;236;p33"/>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237" name="Google Shape;237;p33"/>
          <p:cNvSpPr txBox="1"/>
          <p:nvPr/>
        </p:nvSpPr>
        <p:spPr>
          <a:xfrm>
            <a:off x="805450" y="1709800"/>
            <a:ext cx="5567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t/>
            </a:r>
            <a:endParaRPr sz="24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POSSIBILITY FOR LAND MOVEMENTS</a:t>
            </a:r>
            <a:endParaRPr/>
          </a:p>
        </p:txBody>
      </p:sp>
      <p:sp>
        <p:nvSpPr>
          <p:cNvPr id="243" name="Google Shape;243;p3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34"/>
          <p:cNvPicPr preferRelativeResize="0"/>
          <p:nvPr/>
        </p:nvPicPr>
        <p:blipFill>
          <a:blip r:embed="rId3">
            <a:alphaModFix/>
          </a:blip>
          <a:stretch>
            <a:fillRect/>
          </a:stretch>
        </p:blipFill>
        <p:spPr>
          <a:xfrm>
            <a:off x="611743" y="1187738"/>
            <a:ext cx="2393759" cy="1595436"/>
          </a:xfrm>
          <a:prstGeom prst="rect">
            <a:avLst/>
          </a:prstGeom>
          <a:noFill/>
          <a:ln>
            <a:noFill/>
          </a:ln>
        </p:spPr>
      </p:pic>
      <p:pic>
        <p:nvPicPr>
          <p:cNvPr id="245" name="Google Shape;245;p34"/>
          <p:cNvPicPr preferRelativeResize="0"/>
          <p:nvPr/>
        </p:nvPicPr>
        <p:blipFill>
          <a:blip r:embed="rId4">
            <a:alphaModFix/>
          </a:blip>
          <a:stretch>
            <a:fillRect/>
          </a:stretch>
        </p:blipFill>
        <p:spPr>
          <a:xfrm>
            <a:off x="5375102" y="1113500"/>
            <a:ext cx="2505526" cy="1669674"/>
          </a:xfrm>
          <a:prstGeom prst="rect">
            <a:avLst/>
          </a:prstGeom>
          <a:noFill/>
          <a:ln>
            <a:noFill/>
          </a:ln>
        </p:spPr>
      </p:pic>
      <p:sp>
        <p:nvSpPr>
          <p:cNvPr id="246" name="Google Shape;246;p34"/>
          <p:cNvSpPr txBox="1"/>
          <p:nvPr/>
        </p:nvSpPr>
        <p:spPr>
          <a:xfrm>
            <a:off x="524450" y="2814750"/>
            <a:ext cx="24411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IBM Plex Sans Condensed"/>
              <a:buAutoNum type="arabicPeriod"/>
            </a:pPr>
            <a:r>
              <a:rPr lang="en" sz="2000">
                <a:solidFill>
                  <a:schemeClr val="dk1"/>
                </a:solidFill>
                <a:latin typeface="IBM Plex Sans Condensed"/>
                <a:ea typeface="IBM Plex Sans Condensed"/>
                <a:cs typeface="IBM Plex Sans Condensed"/>
                <a:sym typeface="IBM Plex Sans Condensed"/>
              </a:rPr>
              <a:t>LEGGED ROBOT</a:t>
            </a:r>
            <a:endParaRPr>
              <a:latin typeface="IBM Plex Sans Condensed"/>
              <a:ea typeface="IBM Plex Sans Condensed"/>
              <a:cs typeface="IBM Plex Sans Condensed"/>
              <a:sym typeface="IBM Plex Sans Condensed"/>
            </a:endParaRPr>
          </a:p>
        </p:txBody>
      </p:sp>
      <p:sp>
        <p:nvSpPr>
          <p:cNvPr id="247" name="Google Shape;247;p34"/>
          <p:cNvSpPr txBox="1"/>
          <p:nvPr/>
        </p:nvSpPr>
        <p:spPr>
          <a:xfrm flipH="1">
            <a:off x="5375063" y="2783175"/>
            <a:ext cx="25056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2000">
                <a:solidFill>
                  <a:schemeClr val="dk1"/>
                </a:solidFill>
                <a:latin typeface="IBM Plex Sans Condensed"/>
                <a:ea typeface="IBM Plex Sans Condensed"/>
                <a:cs typeface="IBM Plex Sans Condensed"/>
                <a:sym typeface="IBM Plex Sans Condensed"/>
              </a:rPr>
              <a:t>2.	</a:t>
            </a:r>
            <a:r>
              <a:rPr lang="en" sz="2000">
                <a:solidFill>
                  <a:schemeClr val="dk1"/>
                </a:solidFill>
                <a:latin typeface="IBM Plex Sans Condensed"/>
                <a:ea typeface="IBM Plex Sans Condensed"/>
                <a:cs typeface="IBM Plex Sans Condensed"/>
                <a:sym typeface="IBM Plex Sans Condensed"/>
              </a:rPr>
              <a:t>WHEELED ROBOT</a:t>
            </a:r>
            <a:endParaRPr>
              <a:latin typeface="IBM Plex Sans Condensed"/>
              <a:ea typeface="IBM Plex Sans Condensed"/>
              <a:cs typeface="IBM Plex Sans Condensed"/>
              <a:sym typeface="IBM Plex Sans Condensed"/>
            </a:endParaRPr>
          </a:p>
        </p:txBody>
      </p:sp>
      <p:sp>
        <p:nvSpPr>
          <p:cNvPr id="248" name="Google Shape;248;p34"/>
          <p:cNvSpPr txBox="1"/>
          <p:nvPr/>
        </p:nvSpPr>
        <p:spPr>
          <a:xfrm>
            <a:off x="578200" y="3886175"/>
            <a:ext cx="4639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2000">
                <a:solidFill>
                  <a:schemeClr val="dk1"/>
                </a:solidFill>
                <a:latin typeface="IBM Plex Sans Condensed"/>
                <a:ea typeface="IBM Plex Sans Condensed"/>
                <a:cs typeface="IBM Plex Sans Condensed"/>
                <a:sym typeface="IBM Plex Sans Condensed"/>
              </a:rPr>
              <a:t>3.	</a:t>
            </a:r>
            <a:r>
              <a:rPr lang="en" sz="2000">
                <a:solidFill>
                  <a:schemeClr val="dk1"/>
                </a:solidFill>
                <a:latin typeface="IBM Plex Sans Condensed"/>
                <a:ea typeface="IBM Plex Sans Condensed"/>
                <a:cs typeface="IBM Plex Sans Condensed"/>
                <a:sym typeface="IBM Plex Sans Condensed"/>
              </a:rPr>
              <a:t>HYBRID(WHEELED AND LEGGED)</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775350" y="60515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ARGUMENT FOR OR AGAINST</a:t>
            </a:r>
            <a:endParaRPr/>
          </a:p>
        </p:txBody>
      </p:sp>
      <p:sp>
        <p:nvSpPr>
          <p:cNvPr id="254" name="Google Shape;254;p35"/>
          <p:cNvSpPr txBox="1"/>
          <p:nvPr>
            <p:ph idx="1" type="body"/>
          </p:nvPr>
        </p:nvSpPr>
        <p:spPr>
          <a:xfrm>
            <a:off x="779100" y="1082500"/>
            <a:ext cx="7659000" cy="38775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a:t>It is obvious that legged robots have clear benefits, one major trade-off to keep in mind with legged robots: </a:t>
            </a:r>
            <a:r>
              <a:rPr b="1" i="1" lang="en"/>
              <a:t>to achieve maneuverability and overcome obstacles easily. But on having legged robot, we give up the movement speed. Most legged robots also have limited carrying capacity.</a:t>
            </a:r>
            <a:endParaRPr b="1" i="1"/>
          </a:p>
          <a:p>
            <a:pPr indent="0" lvl="0" marL="0" rtl="0" algn="l">
              <a:spcBef>
                <a:spcPts val="800"/>
              </a:spcBef>
              <a:spcAft>
                <a:spcPts val="0"/>
              </a:spcAft>
              <a:buNone/>
            </a:pPr>
            <a:r>
              <a:t/>
            </a:r>
            <a:endParaRPr b="1" i="1"/>
          </a:p>
          <a:p>
            <a:pPr indent="-355600" lvl="0" marL="457200" rtl="0" algn="l">
              <a:spcBef>
                <a:spcPts val="800"/>
              </a:spcBef>
              <a:spcAft>
                <a:spcPts val="0"/>
              </a:spcAft>
              <a:buSzPts val="2000"/>
              <a:buChar char="▪"/>
            </a:pPr>
            <a:r>
              <a:rPr lang="en"/>
              <a:t>It is true that the wheeled robots cannot overcome obstacles as legged robots, but the wheeled robots bring a lot of advantages to the table. The most important advantage being the movement speed and carry capacity, which is a requirement for our robot.</a:t>
            </a:r>
            <a:endParaRPr/>
          </a:p>
        </p:txBody>
      </p:sp>
      <p:sp>
        <p:nvSpPr>
          <p:cNvPr id="255" name="Google Shape;255;p3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775350" y="54465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ARGUMENT FOR OR AGAINST</a:t>
            </a:r>
            <a:endParaRPr/>
          </a:p>
        </p:txBody>
      </p:sp>
      <p:sp>
        <p:nvSpPr>
          <p:cNvPr id="261" name="Google Shape;261;p36"/>
          <p:cNvSpPr txBox="1"/>
          <p:nvPr>
            <p:ph idx="1" type="body"/>
          </p:nvPr>
        </p:nvSpPr>
        <p:spPr>
          <a:xfrm>
            <a:off x="779100" y="1353950"/>
            <a:ext cx="7484100" cy="34182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a:t>Some engineers and designers have created robots with both features, where the robot can use wheels or legs. The flexibility is excellent, but then you miss the carrying capacity provided when we use just the wheels.</a:t>
            </a:r>
            <a:endParaRPr/>
          </a:p>
          <a:p>
            <a:pPr indent="0" lvl="0" marL="457200" rtl="0" algn="l">
              <a:spcBef>
                <a:spcPts val="800"/>
              </a:spcBef>
              <a:spcAft>
                <a:spcPts val="0"/>
              </a:spcAft>
              <a:buNone/>
            </a:pPr>
            <a:r>
              <a:t/>
            </a:r>
            <a:endParaRPr/>
          </a:p>
          <a:p>
            <a:pPr indent="0" lvl="0" marL="0" rtl="0" algn="l">
              <a:spcBef>
                <a:spcPts val="800"/>
              </a:spcBef>
              <a:spcAft>
                <a:spcPts val="800"/>
              </a:spcAft>
              <a:buNone/>
            </a:pPr>
            <a:r>
              <a:rPr lang="en"/>
              <a:t>With the help of object detection sensors, our robot can easily map out drive areas and overcome obstacles. This way we can achieve both the speed and carrying capacity we desire. Thus the decision to settle for WHEELED LOCOMOTION.</a:t>
            </a:r>
            <a:endParaRPr/>
          </a:p>
        </p:txBody>
      </p:sp>
      <p:sp>
        <p:nvSpPr>
          <p:cNvPr id="262" name="Google Shape;262;p3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DECISION on what type of wheel to use</a:t>
            </a:r>
            <a:endParaRPr/>
          </a:p>
        </p:txBody>
      </p:sp>
      <p:sp>
        <p:nvSpPr>
          <p:cNvPr id="268" name="Google Shape;268;p37"/>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sp>
        <p:nvSpPr>
          <p:cNvPr id="269" name="Google Shape;269;p37"/>
          <p:cNvSpPr txBox="1"/>
          <p:nvPr>
            <p:ph idx="2" type="body"/>
          </p:nvPr>
        </p:nvSpPr>
        <p:spPr>
          <a:xfrm>
            <a:off x="4008864" y="1353950"/>
            <a:ext cx="4893000" cy="341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COGWHEELS</a:t>
            </a:r>
            <a:endParaRPr b="1"/>
          </a:p>
          <a:p>
            <a:pPr indent="0" lvl="0" marL="0" rtl="0" algn="l">
              <a:spcBef>
                <a:spcPts val="800"/>
              </a:spcBef>
              <a:spcAft>
                <a:spcPts val="0"/>
              </a:spcAft>
              <a:buNone/>
            </a:pPr>
            <a:r>
              <a:rPr lang="en"/>
              <a:t>After our research, we decided to use a cogwheel for our robot.</a:t>
            </a:r>
            <a:endParaRPr/>
          </a:p>
          <a:p>
            <a:pPr indent="0" lvl="0" marL="0" rtl="0" algn="l">
              <a:spcBef>
                <a:spcPts val="800"/>
              </a:spcBef>
              <a:spcAft>
                <a:spcPts val="0"/>
              </a:spcAft>
              <a:buNone/>
            </a:pPr>
            <a:r>
              <a:rPr lang="en"/>
              <a:t>The cogwheel will be made of a special rubber that allows it not to harden when the temperatures gets get very low. In addition, its wider ridges, allows it to have better grip on snow or mud and to better drive water from damp or wet areas.</a:t>
            </a:r>
            <a:endParaRPr/>
          </a:p>
          <a:p>
            <a:pPr indent="0" lvl="0" marL="0" rtl="0" algn="l">
              <a:spcBef>
                <a:spcPts val="800"/>
              </a:spcBef>
              <a:spcAft>
                <a:spcPts val="800"/>
              </a:spcAft>
              <a:buNone/>
            </a:pPr>
            <a:r>
              <a:t/>
            </a:r>
            <a:endParaRPr/>
          </a:p>
        </p:txBody>
      </p:sp>
      <p:sp>
        <p:nvSpPr>
          <p:cNvPr id="270" name="Google Shape;270;p3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37"/>
          <p:cNvPicPr preferRelativeResize="0"/>
          <p:nvPr/>
        </p:nvPicPr>
        <p:blipFill rotWithShape="1">
          <a:blip r:embed="rId3">
            <a:alphaModFix/>
          </a:blip>
          <a:srcRect b="8380" l="0" r="0" t="-2013"/>
          <a:stretch/>
        </p:blipFill>
        <p:spPr>
          <a:xfrm>
            <a:off x="485475" y="1353950"/>
            <a:ext cx="3193024" cy="3196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775350" y="621725"/>
            <a:ext cx="7593300" cy="94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Considerations </a:t>
            </a:r>
            <a:br>
              <a:rPr lang="en"/>
            </a:br>
            <a:r>
              <a:rPr lang="en"/>
              <a:t>For MOving on water</a:t>
            </a:r>
            <a:endParaRPr/>
          </a:p>
        </p:txBody>
      </p:sp>
      <p:sp>
        <p:nvSpPr>
          <p:cNvPr id="277" name="Google Shape;277;p3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8"/>
          <p:cNvPicPr preferRelativeResize="0"/>
          <p:nvPr/>
        </p:nvPicPr>
        <p:blipFill>
          <a:blip r:embed="rId3">
            <a:alphaModFix/>
          </a:blip>
          <a:stretch>
            <a:fillRect/>
          </a:stretch>
        </p:blipFill>
        <p:spPr>
          <a:xfrm>
            <a:off x="5910177" y="1129286"/>
            <a:ext cx="2904825" cy="3705499"/>
          </a:xfrm>
          <a:prstGeom prst="rect">
            <a:avLst/>
          </a:prstGeom>
          <a:noFill/>
          <a:ln>
            <a:noFill/>
          </a:ln>
        </p:spPr>
      </p:pic>
      <p:pic>
        <p:nvPicPr>
          <p:cNvPr id="279" name="Google Shape;279;p38"/>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280" name="Google Shape;280;p38"/>
          <p:cNvSpPr txBox="1"/>
          <p:nvPr/>
        </p:nvSpPr>
        <p:spPr>
          <a:xfrm>
            <a:off x="805450" y="1709800"/>
            <a:ext cx="5567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t/>
            </a:r>
            <a:endParaRPr sz="24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ctrTitle"/>
          </p:nvPr>
        </p:nvSpPr>
        <p:spPr>
          <a:xfrm>
            <a:off x="779100" y="119963"/>
            <a:ext cx="4960500" cy="162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900"/>
              <a:t>pOSSIBLE SOLUTION FOR MOVING ON WATER</a:t>
            </a:r>
            <a:endParaRPr sz="2900"/>
          </a:p>
        </p:txBody>
      </p:sp>
      <p:sp>
        <p:nvSpPr>
          <p:cNvPr id="286" name="Google Shape;286;p39"/>
          <p:cNvSpPr txBox="1"/>
          <p:nvPr>
            <p:ph idx="1" type="subTitle"/>
          </p:nvPr>
        </p:nvSpPr>
        <p:spPr>
          <a:xfrm>
            <a:off x="779100" y="2417463"/>
            <a:ext cx="4960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1.Tracks</a:t>
            </a:r>
            <a:endParaRPr/>
          </a:p>
          <a:p>
            <a:pPr indent="0" lvl="0" marL="0" rtl="0" algn="l">
              <a:spcBef>
                <a:spcPts val="800"/>
              </a:spcBef>
              <a:spcAft>
                <a:spcPts val="0"/>
              </a:spcAft>
              <a:buNone/>
            </a:pPr>
            <a:r>
              <a:rPr lang="en"/>
              <a:t>2.Tires</a:t>
            </a:r>
            <a:endParaRPr/>
          </a:p>
          <a:p>
            <a:pPr indent="0" lvl="0" marL="0" rtl="0" algn="l">
              <a:spcBef>
                <a:spcPts val="800"/>
              </a:spcBef>
              <a:spcAft>
                <a:spcPts val="800"/>
              </a:spcAft>
              <a:buNone/>
            </a:pPr>
            <a:r>
              <a:rPr lang="en"/>
              <a:t>3.Hovercraft</a:t>
            </a:r>
            <a:endParaRPr/>
          </a:p>
        </p:txBody>
      </p:sp>
      <p:sp>
        <p:nvSpPr>
          <p:cNvPr id="287" name="Google Shape;287;p39"/>
          <p:cNvSpPr txBox="1"/>
          <p:nvPr/>
        </p:nvSpPr>
        <p:spPr>
          <a:xfrm>
            <a:off x="1359500" y="1564725"/>
            <a:ext cx="30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3"/>
          <p:cNvPicPr preferRelativeResize="0"/>
          <p:nvPr/>
        </p:nvPicPr>
        <p:blipFill>
          <a:blip r:embed="rId3">
            <a:alphaModFix/>
          </a:blip>
          <a:stretch>
            <a:fillRect/>
          </a:stretch>
        </p:blipFill>
        <p:spPr>
          <a:xfrm>
            <a:off x="6271462" y="1509168"/>
            <a:ext cx="2806925" cy="3745883"/>
          </a:xfrm>
          <a:prstGeom prst="rect">
            <a:avLst/>
          </a:prstGeom>
          <a:noFill/>
          <a:ln>
            <a:noFill/>
          </a:ln>
        </p:spPr>
      </p:pic>
      <p:sp>
        <p:nvSpPr>
          <p:cNvPr id="62" name="Google Shape;62;p13"/>
          <p:cNvSpPr txBox="1"/>
          <p:nvPr>
            <p:ph type="ctrTitle"/>
          </p:nvPr>
        </p:nvSpPr>
        <p:spPr>
          <a:xfrm>
            <a:off x="6064200" y="480400"/>
            <a:ext cx="3079800" cy="75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000"/>
              <a:t>Use-Case Diagram</a:t>
            </a:r>
            <a:endParaRPr sz="4000"/>
          </a:p>
        </p:txBody>
      </p:sp>
      <p:pic>
        <p:nvPicPr>
          <p:cNvPr id="63" name="Google Shape;63;p13"/>
          <p:cNvPicPr preferRelativeResize="0"/>
          <p:nvPr/>
        </p:nvPicPr>
        <p:blipFill>
          <a:blip r:embed="rId4">
            <a:alphaModFix/>
          </a:blip>
          <a:stretch>
            <a:fillRect/>
          </a:stretch>
        </p:blipFill>
        <p:spPr>
          <a:xfrm>
            <a:off x="0" y="0"/>
            <a:ext cx="5439676"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ctrTitle"/>
          </p:nvPr>
        </p:nvSpPr>
        <p:spPr>
          <a:xfrm>
            <a:off x="779100" y="1517488"/>
            <a:ext cx="4960500" cy="162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93" name="Google Shape;293;p40"/>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294" name="Google Shape;294;p40"/>
          <p:cNvPicPr preferRelativeResize="0"/>
          <p:nvPr/>
        </p:nvPicPr>
        <p:blipFill>
          <a:blip r:embed="rId3">
            <a:alphaModFix/>
          </a:blip>
          <a:stretch>
            <a:fillRect/>
          </a:stretch>
        </p:blipFill>
        <p:spPr>
          <a:xfrm>
            <a:off x="795338" y="1252538"/>
            <a:ext cx="7553325" cy="2638425"/>
          </a:xfrm>
          <a:prstGeom prst="rect">
            <a:avLst/>
          </a:prstGeom>
          <a:noFill/>
          <a:ln>
            <a:noFill/>
          </a:ln>
        </p:spPr>
      </p:pic>
      <p:sp>
        <p:nvSpPr>
          <p:cNvPr id="295" name="Google Shape;295;p40"/>
          <p:cNvSpPr txBox="1"/>
          <p:nvPr/>
        </p:nvSpPr>
        <p:spPr>
          <a:xfrm>
            <a:off x="835350" y="157625"/>
            <a:ext cx="3000000" cy="5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900">
                <a:solidFill>
                  <a:schemeClr val="lt1"/>
                </a:solidFill>
                <a:latin typeface="Bebas Neue"/>
                <a:ea typeface="Bebas Neue"/>
                <a:cs typeface="Bebas Neue"/>
                <a:sym typeface="Bebas Neue"/>
              </a:rPr>
              <a:t>1.Tracks</a:t>
            </a:r>
            <a:endParaRPr sz="2900">
              <a:solidFill>
                <a:schemeClr val="lt1"/>
              </a:solidFill>
              <a:latin typeface="Bebas Neue"/>
              <a:ea typeface="Bebas Neue"/>
              <a:cs typeface="Bebas Neue"/>
              <a:sym typeface="Bebas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ctrTitle"/>
          </p:nvPr>
        </p:nvSpPr>
        <p:spPr>
          <a:xfrm>
            <a:off x="623975" y="125195"/>
            <a:ext cx="4653300" cy="93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400"/>
              <a:t>1.Tracks</a:t>
            </a:r>
            <a:endParaRPr sz="3400"/>
          </a:p>
        </p:txBody>
      </p:sp>
      <p:sp>
        <p:nvSpPr>
          <p:cNvPr id="301" name="Google Shape;301;p41"/>
          <p:cNvSpPr txBox="1"/>
          <p:nvPr>
            <p:ph idx="1" type="subTitle"/>
          </p:nvPr>
        </p:nvSpPr>
        <p:spPr>
          <a:xfrm>
            <a:off x="623975" y="1130288"/>
            <a:ext cx="4960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Advantages:</a:t>
            </a:r>
            <a:endParaRPr b="1" sz="1800"/>
          </a:p>
          <a:p>
            <a:pPr indent="0" lvl="0" marL="0" rtl="0" algn="l">
              <a:spcBef>
                <a:spcPts val="800"/>
              </a:spcBef>
              <a:spcAft>
                <a:spcPts val="800"/>
              </a:spcAft>
              <a:buNone/>
            </a:pPr>
            <a:r>
              <a:rPr lang="en" sz="1600"/>
              <a:t>1. </a:t>
            </a:r>
            <a:r>
              <a:rPr lang="en" sz="1600"/>
              <a:t>It is good for driving on dirt and bumpy terrains</a:t>
            </a:r>
            <a:endParaRPr sz="1600"/>
          </a:p>
        </p:txBody>
      </p:sp>
      <p:sp>
        <p:nvSpPr>
          <p:cNvPr id="302" name="Google Shape;302;p41"/>
          <p:cNvSpPr txBox="1"/>
          <p:nvPr/>
        </p:nvSpPr>
        <p:spPr>
          <a:xfrm>
            <a:off x="508375" y="2464050"/>
            <a:ext cx="2905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800">
                <a:solidFill>
                  <a:schemeClr val="dk1"/>
                </a:solidFill>
                <a:latin typeface="IBM Plex Sans Condensed"/>
                <a:ea typeface="IBM Plex Sans Condensed"/>
                <a:cs typeface="IBM Plex Sans Condensed"/>
                <a:sym typeface="IBM Plex Sans Condensed"/>
              </a:rPr>
              <a:t>Disadvantages:</a:t>
            </a:r>
            <a:endParaRPr/>
          </a:p>
        </p:txBody>
      </p:sp>
      <p:sp>
        <p:nvSpPr>
          <p:cNvPr id="303" name="Google Shape;303;p41"/>
          <p:cNvSpPr txBox="1"/>
          <p:nvPr/>
        </p:nvSpPr>
        <p:spPr>
          <a:xfrm>
            <a:off x="529400" y="2984225"/>
            <a:ext cx="3000000" cy="12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BM Plex Sans Condensed"/>
                <a:ea typeface="IBM Plex Sans Condensed"/>
                <a:cs typeface="IBM Plex Sans Condensed"/>
                <a:sym typeface="IBM Plex Sans Condensed"/>
              </a:rPr>
              <a:t>1. Comparatively Slower</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 Expensive System </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rPr lang="en" sz="1600">
                <a:solidFill>
                  <a:schemeClr val="dk1"/>
                </a:solidFill>
                <a:latin typeface="IBM Plex Sans Condensed"/>
                <a:ea typeface="IBM Plex Sans Condensed"/>
                <a:cs typeface="IBM Plex Sans Condensed"/>
                <a:sym typeface="IBM Plex Sans Condensed"/>
              </a:rPr>
              <a:t>3. Heavy  weight</a:t>
            </a:r>
            <a:endParaRPr sz="16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ctrTitle"/>
          </p:nvPr>
        </p:nvSpPr>
        <p:spPr>
          <a:xfrm>
            <a:off x="779100" y="1517488"/>
            <a:ext cx="4960500" cy="162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09" name="Google Shape;309;p42"/>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310" name="Google Shape;310;p42"/>
          <p:cNvPicPr preferRelativeResize="0"/>
          <p:nvPr/>
        </p:nvPicPr>
        <p:blipFill>
          <a:blip r:embed="rId3">
            <a:alphaModFix/>
          </a:blip>
          <a:stretch>
            <a:fillRect/>
          </a:stretch>
        </p:blipFill>
        <p:spPr>
          <a:xfrm>
            <a:off x="795338" y="1490663"/>
            <a:ext cx="7553325" cy="2162175"/>
          </a:xfrm>
          <a:prstGeom prst="rect">
            <a:avLst/>
          </a:prstGeom>
          <a:noFill/>
          <a:ln>
            <a:noFill/>
          </a:ln>
        </p:spPr>
      </p:pic>
      <p:sp>
        <p:nvSpPr>
          <p:cNvPr id="311" name="Google Shape;311;p42"/>
          <p:cNvSpPr txBox="1"/>
          <p:nvPr/>
        </p:nvSpPr>
        <p:spPr>
          <a:xfrm>
            <a:off x="779100" y="352025"/>
            <a:ext cx="3000000" cy="5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900">
                <a:solidFill>
                  <a:schemeClr val="lt1"/>
                </a:solidFill>
                <a:latin typeface="Bebas Neue"/>
                <a:ea typeface="Bebas Neue"/>
                <a:cs typeface="Bebas Neue"/>
                <a:sym typeface="Bebas Neue"/>
              </a:rPr>
              <a:t>2.Tires</a:t>
            </a:r>
            <a:endParaRPr sz="2900">
              <a:solidFill>
                <a:schemeClr val="lt1"/>
              </a:solidFill>
              <a:latin typeface="Bebas Neue"/>
              <a:ea typeface="Bebas Neue"/>
              <a:cs typeface="Bebas Neue"/>
              <a:sym typeface="Bebas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ctrTitle"/>
          </p:nvPr>
        </p:nvSpPr>
        <p:spPr>
          <a:xfrm>
            <a:off x="623950" y="4"/>
            <a:ext cx="4432800" cy="1051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400"/>
              <a:t>2.Tires</a:t>
            </a:r>
            <a:endParaRPr sz="3400"/>
          </a:p>
        </p:txBody>
      </p:sp>
      <p:sp>
        <p:nvSpPr>
          <p:cNvPr id="317" name="Google Shape;317;p43"/>
          <p:cNvSpPr txBox="1"/>
          <p:nvPr>
            <p:ph idx="1" type="subTitle"/>
          </p:nvPr>
        </p:nvSpPr>
        <p:spPr>
          <a:xfrm>
            <a:off x="702775" y="1140788"/>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b="1" lang="en" sz="1800"/>
              <a:t>Advantages:</a:t>
            </a:r>
            <a:endParaRPr/>
          </a:p>
        </p:txBody>
      </p:sp>
      <p:sp>
        <p:nvSpPr>
          <p:cNvPr id="318" name="Google Shape;318;p43"/>
          <p:cNvSpPr txBox="1"/>
          <p:nvPr/>
        </p:nvSpPr>
        <p:spPr>
          <a:xfrm>
            <a:off x="623950" y="29473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800">
                <a:solidFill>
                  <a:schemeClr val="dk1"/>
                </a:solidFill>
                <a:latin typeface="IBM Plex Sans Condensed"/>
                <a:ea typeface="IBM Plex Sans Condensed"/>
                <a:cs typeface="IBM Plex Sans Condensed"/>
                <a:sym typeface="IBM Plex Sans Condensed"/>
              </a:rPr>
              <a:t>Disadvantages:</a:t>
            </a:r>
            <a:endParaRPr/>
          </a:p>
        </p:txBody>
      </p:sp>
      <p:sp>
        <p:nvSpPr>
          <p:cNvPr id="319" name="Google Shape;319;p43"/>
          <p:cNvSpPr txBox="1"/>
          <p:nvPr/>
        </p:nvSpPr>
        <p:spPr>
          <a:xfrm>
            <a:off x="623950" y="1461475"/>
            <a:ext cx="4518300" cy="12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BM Plex Sans Condensed"/>
                <a:ea typeface="IBM Plex Sans Condensed"/>
                <a:cs typeface="IBM Plex Sans Condensed"/>
                <a:sym typeface="IBM Plex Sans Condensed"/>
              </a:rPr>
              <a:t>1. Faster than all other systems</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2.Less expensive</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rPr lang="en" sz="1600">
                <a:solidFill>
                  <a:schemeClr val="dk1"/>
                </a:solidFill>
                <a:latin typeface="IBM Plex Sans Condensed"/>
                <a:ea typeface="IBM Plex Sans Condensed"/>
                <a:cs typeface="IBM Plex Sans Condensed"/>
                <a:sym typeface="IBM Plex Sans Condensed"/>
              </a:rPr>
              <a:t>3.It can be used on land as well as water</a:t>
            </a:r>
            <a:endParaRPr sz="1600">
              <a:solidFill>
                <a:schemeClr val="dk1"/>
              </a:solidFill>
              <a:latin typeface="IBM Plex Sans Condensed"/>
              <a:ea typeface="IBM Plex Sans Condensed"/>
              <a:cs typeface="IBM Plex Sans Condensed"/>
              <a:sym typeface="IBM Plex Sans Condensed"/>
            </a:endParaRPr>
          </a:p>
        </p:txBody>
      </p:sp>
      <p:sp>
        <p:nvSpPr>
          <p:cNvPr id="320" name="Google Shape;320;p43"/>
          <p:cNvSpPr txBox="1"/>
          <p:nvPr/>
        </p:nvSpPr>
        <p:spPr>
          <a:xfrm>
            <a:off x="623950" y="3409075"/>
            <a:ext cx="3000000" cy="12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BM Plex Sans Condensed"/>
                <a:ea typeface="IBM Plex Sans Condensed"/>
                <a:cs typeface="IBM Plex Sans Condensed"/>
                <a:sym typeface="IBM Plex Sans Condensed"/>
              </a:rPr>
              <a:t>1. Risk of Puncture</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2.Comparatively less durable</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t/>
            </a:r>
            <a:endParaRPr sz="16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ctrTitle"/>
          </p:nvPr>
        </p:nvSpPr>
        <p:spPr>
          <a:xfrm>
            <a:off x="779100" y="1517488"/>
            <a:ext cx="4960500" cy="162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6" name="Google Shape;326;p44"/>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327" name="Google Shape;327;p44"/>
          <p:cNvPicPr preferRelativeResize="0"/>
          <p:nvPr/>
        </p:nvPicPr>
        <p:blipFill>
          <a:blip r:embed="rId3">
            <a:alphaModFix/>
          </a:blip>
          <a:stretch>
            <a:fillRect/>
          </a:stretch>
        </p:blipFill>
        <p:spPr>
          <a:xfrm>
            <a:off x="795338" y="1271588"/>
            <a:ext cx="7553325" cy="2600325"/>
          </a:xfrm>
          <a:prstGeom prst="rect">
            <a:avLst/>
          </a:prstGeom>
          <a:noFill/>
          <a:ln>
            <a:noFill/>
          </a:ln>
        </p:spPr>
      </p:pic>
      <p:sp>
        <p:nvSpPr>
          <p:cNvPr id="328" name="Google Shape;328;p44"/>
          <p:cNvSpPr txBox="1"/>
          <p:nvPr/>
        </p:nvSpPr>
        <p:spPr>
          <a:xfrm>
            <a:off x="779100" y="162875"/>
            <a:ext cx="3000000" cy="5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900">
                <a:solidFill>
                  <a:schemeClr val="lt1"/>
                </a:solidFill>
                <a:latin typeface="Bebas Neue"/>
                <a:ea typeface="Bebas Neue"/>
                <a:cs typeface="Bebas Neue"/>
                <a:sym typeface="Bebas Neue"/>
              </a:rPr>
              <a:t>3.Hovercraft</a:t>
            </a:r>
            <a:endParaRPr sz="2900">
              <a:solidFill>
                <a:schemeClr val="lt1"/>
              </a:solidFill>
              <a:latin typeface="Bebas Neue"/>
              <a:ea typeface="Bebas Neue"/>
              <a:cs typeface="Bebas Neue"/>
              <a:sym typeface="Bebas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type="ctrTitle"/>
          </p:nvPr>
        </p:nvSpPr>
        <p:spPr>
          <a:xfrm>
            <a:off x="779100" y="46345"/>
            <a:ext cx="4437900" cy="9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3.Hovercraft</a:t>
            </a:r>
            <a:endParaRPr/>
          </a:p>
        </p:txBody>
      </p:sp>
      <p:sp>
        <p:nvSpPr>
          <p:cNvPr id="334" name="Google Shape;334;p45"/>
          <p:cNvSpPr txBox="1"/>
          <p:nvPr>
            <p:ph idx="1" type="subTitle"/>
          </p:nvPr>
        </p:nvSpPr>
        <p:spPr>
          <a:xfrm>
            <a:off x="779100" y="1072488"/>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b="1" lang="en" sz="1800"/>
              <a:t>Advantages:</a:t>
            </a:r>
            <a:endParaRPr/>
          </a:p>
        </p:txBody>
      </p:sp>
      <p:sp>
        <p:nvSpPr>
          <p:cNvPr id="335" name="Google Shape;335;p45"/>
          <p:cNvSpPr txBox="1"/>
          <p:nvPr/>
        </p:nvSpPr>
        <p:spPr>
          <a:xfrm>
            <a:off x="677700" y="2274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800">
                <a:solidFill>
                  <a:schemeClr val="dk1"/>
                </a:solidFill>
                <a:latin typeface="IBM Plex Sans Condensed"/>
                <a:ea typeface="IBM Plex Sans Condensed"/>
                <a:cs typeface="IBM Plex Sans Condensed"/>
                <a:sym typeface="IBM Plex Sans Condensed"/>
              </a:rPr>
              <a:t>Disadvantages:</a:t>
            </a:r>
            <a:endParaRPr/>
          </a:p>
        </p:txBody>
      </p:sp>
      <p:sp>
        <p:nvSpPr>
          <p:cNvPr id="336" name="Google Shape;336;p45"/>
          <p:cNvSpPr txBox="1"/>
          <p:nvPr/>
        </p:nvSpPr>
        <p:spPr>
          <a:xfrm>
            <a:off x="619975" y="1481550"/>
            <a:ext cx="3954900" cy="8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BM Plex Sans Condensed"/>
                <a:ea typeface="IBM Plex Sans Condensed"/>
                <a:cs typeface="IBM Plex Sans Condensed"/>
                <a:sym typeface="IBM Plex Sans Condensed"/>
              </a:rPr>
              <a:t>1.  It can also move on land and  water</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rPr lang="en" sz="1600">
                <a:solidFill>
                  <a:schemeClr val="dk1"/>
                </a:solidFill>
                <a:latin typeface="IBM Plex Sans Condensed"/>
                <a:ea typeface="IBM Plex Sans Condensed"/>
                <a:cs typeface="IBM Plex Sans Condensed"/>
                <a:sym typeface="IBM Plex Sans Condensed"/>
              </a:rPr>
              <a:t> </a:t>
            </a:r>
            <a:endParaRPr sz="1600">
              <a:solidFill>
                <a:schemeClr val="dk1"/>
              </a:solidFill>
              <a:latin typeface="IBM Plex Sans Condensed"/>
              <a:ea typeface="IBM Plex Sans Condensed"/>
              <a:cs typeface="IBM Plex Sans Condensed"/>
              <a:sym typeface="IBM Plex Sans Condensed"/>
            </a:endParaRPr>
          </a:p>
        </p:txBody>
      </p:sp>
      <p:sp>
        <p:nvSpPr>
          <p:cNvPr id="337" name="Google Shape;337;p45"/>
          <p:cNvSpPr txBox="1"/>
          <p:nvPr/>
        </p:nvSpPr>
        <p:spPr>
          <a:xfrm>
            <a:off x="677700" y="2773375"/>
            <a:ext cx="6087900" cy="187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IBM Plex Sans Condensed"/>
                <a:ea typeface="IBM Plex Sans Condensed"/>
                <a:cs typeface="IBM Plex Sans Condensed"/>
                <a:sym typeface="IBM Plex Sans Condensed"/>
              </a:rPr>
              <a:t>1. Expensive System </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2. It will need extra two fans and an air thruster for operating So It will                  need more engine power</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0"/>
              </a:spcAft>
              <a:buNone/>
            </a:pPr>
            <a:r>
              <a:rPr lang="en" sz="1600">
                <a:solidFill>
                  <a:schemeClr val="dk1"/>
                </a:solidFill>
                <a:latin typeface="IBM Plex Sans Condensed"/>
                <a:ea typeface="IBM Plex Sans Condensed"/>
                <a:cs typeface="IBM Plex Sans Condensed"/>
                <a:sym typeface="IBM Plex Sans Condensed"/>
              </a:rPr>
              <a:t>3. Complicated system</a:t>
            </a:r>
            <a:endParaRPr sz="1600">
              <a:solidFill>
                <a:schemeClr val="dk1"/>
              </a:solidFill>
              <a:latin typeface="IBM Plex Sans Condensed"/>
              <a:ea typeface="IBM Plex Sans Condensed"/>
              <a:cs typeface="IBM Plex Sans Condensed"/>
              <a:sym typeface="IBM Plex Sans Condensed"/>
            </a:endParaRPr>
          </a:p>
          <a:p>
            <a:pPr indent="0" lvl="0" marL="0" rtl="0" algn="l">
              <a:lnSpc>
                <a:spcPct val="115000"/>
              </a:lnSpc>
              <a:spcBef>
                <a:spcPts val="800"/>
              </a:spcBef>
              <a:spcAft>
                <a:spcPts val="800"/>
              </a:spcAft>
              <a:buNone/>
            </a:pPr>
            <a:r>
              <a:rPr lang="en" sz="1600">
                <a:solidFill>
                  <a:schemeClr val="dk1"/>
                </a:solidFill>
                <a:latin typeface="IBM Plex Sans Condensed"/>
                <a:ea typeface="IBM Plex Sans Condensed"/>
                <a:cs typeface="IBM Plex Sans Condensed"/>
                <a:sym typeface="IBM Plex Sans Condensed"/>
              </a:rPr>
              <a:t>4. It is not good for Bumpy terrains.</a:t>
            </a:r>
            <a:endParaRPr sz="16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p:nvPr/>
        </p:nvSpPr>
        <p:spPr>
          <a:xfrm>
            <a:off x="5298479" y="2425636"/>
            <a:ext cx="263619" cy="25171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6"/>
          <p:cNvSpPr/>
          <p:nvPr/>
        </p:nvSpPr>
        <p:spPr>
          <a:xfrm rot="2466643">
            <a:off x="3966548" y="1231010"/>
            <a:ext cx="366269" cy="3497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6"/>
          <p:cNvSpPr/>
          <p:nvPr/>
        </p:nvSpPr>
        <p:spPr>
          <a:xfrm rot="-1608918">
            <a:off x="4502204" y="1451088"/>
            <a:ext cx="263609" cy="25170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6"/>
          <p:cNvSpPr/>
          <p:nvPr/>
        </p:nvSpPr>
        <p:spPr>
          <a:xfrm rot="2926240">
            <a:off x="5901539" y="2039291"/>
            <a:ext cx="197436" cy="18851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6"/>
          <p:cNvSpPr/>
          <p:nvPr/>
        </p:nvSpPr>
        <p:spPr>
          <a:xfrm rot="-1608959">
            <a:off x="5278979" y="387784"/>
            <a:ext cx="177833" cy="16980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46"/>
          <p:cNvGrpSpPr/>
          <p:nvPr/>
        </p:nvGrpSpPr>
        <p:grpSpPr>
          <a:xfrm>
            <a:off x="5864296" y="1233444"/>
            <a:ext cx="2714848" cy="3653541"/>
            <a:chOff x="5503615" y="983605"/>
            <a:chExt cx="3588221" cy="4828894"/>
          </a:xfrm>
        </p:grpSpPr>
        <p:pic>
          <p:nvPicPr>
            <p:cNvPr id="348" name="Google Shape;348;p46"/>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349" name="Google Shape;349;p46"/>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350" name="Google Shape;350;p4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6"/>
          <p:cNvSpPr txBox="1"/>
          <p:nvPr>
            <p:ph idx="4294967295" type="ctrTitle"/>
          </p:nvPr>
        </p:nvSpPr>
        <p:spPr>
          <a:xfrm>
            <a:off x="-255350" y="1549675"/>
            <a:ext cx="5505600" cy="1285200"/>
          </a:xfrm>
          <a:prstGeom prst="rect">
            <a:avLst/>
          </a:prstGeom>
        </p:spPr>
        <p:txBody>
          <a:bodyPr anchorCtr="0" anchor="b" bIns="0" lIns="0" spcFirstLastPara="1" rIns="0" wrap="square" tIns="0">
            <a:noAutofit/>
          </a:bodyPr>
          <a:lstStyle/>
          <a:p>
            <a:pPr indent="0" lvl="0" marL="457200" rtl="0" algn="ctr">
              <a:spcBef>
                <a:spcPts val="0"/>
              </a:spcBef>
              <a:spcAft>
                <a:spcPts val="0"/>
              </a:spcAft>
              <a:buNone/>
            </a:pPr>
            <a:r>
              <a:rPr lang="en" sz="6000">
                <a:solidFill>
                  <a:schemeClr val="lt2"/>
                </a:solidFill>
              </a:rPr>
              <a:t>Thank you!</a:t>
            </a:r>
            <a:endParaRPr sz="60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6235490" y="1353961"/>
            <a:ext cx="2904825" cy="3705499"/>
          </a:xfrm>
          <a:prstGeom prst="rect">
            <a:avLst/>
          </a:prstGeom>
          <a:noFill/>
          <a:ln>
            <a:noFill/>
          </a:ln>
        </p:spPr>
      </p:pic>
      <p:sp>
        <p:nvSpPr>
          <p:cNvPr id="69" name="Google Shape;69;p14"/>
          <p:cNvSpPr txBox="1"/>
          <p:nvPr>
            <p:ph type="title"/>
          </p:nvPr>
        </p:nvSpPr>
        <p:spPr>
          <a:xfrm>
            <a:off x="6235500" y="283350"/>
            <a:ext cx="3008400" cy="734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Context Analysis</a:t>
            </a:r>
            <a:endParaRPr/>
          </a:p>
        </p:txBody>
      </p:sp>
      <p:sp>
        <p:nvSpPr>
          <p:cNvPr id="70" name="Google Shape;70;p14"/>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b="1" sz="1200"/>
          </a:p>
          <a:p>
            <a:pPr indent="0" lvl="0" marL="0" rtl="0" algn="l">
              <a:spcBef>
                <a:spcPts val="800"/>
              </a:spcBef>
              <a:spcAft>
                <a:spcPts val="0"/>
              </a:spcAft>
              <a:buNone/>
            </a:pPr>
            <a:r>
              <a:t/>
            </a:r>
            <a:endParaRPr sz="1200"/>
          </a:p>
          <a:p>
            <a:pPr indent="0" lvl="0" marL="0" rtl="0" algn="l">
              <a:spcBef>
                <a:spcPts val="800"/>
              </a:spcBef>
              <a:spcAft>
                <a:spcPts val="800"/>
              </a:spcAft>
              <a:buNone/>
            </a:pPr>
            <a:r>
              <a:t/>
            </a:r>
            <a:endParaRPr sz="1200"/>
          </a:p>
        </p:txBody>
      </p:sp>
      <p:sp>
        <p:nvSpPr>
          <p:cNvPr id="71" name="Google Shape;71;p14"/>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sz="1200"/>
          </a:p>
          <a:p>
            <a:pPr indent="0" lvl="0" marL="0" rtl="0" algn="l">
              <a:spcBef>
                <a:spcPts val="800"/>
              </a:spcBef>
              <a:spcAft>
                <a:spcPts val="800"/>
              </a:spcAft>
              <a:buClr>
                <a:schemeClr val="dk1"/>
              </a:buClr>
              <a:buSzPts val="1100"/>
              <a:buFont typeface="Arial"/>
              <a:buNone/>
            </a:pPr>
            <a:r>
              <a:rPr b="1" lang="en" sz="1200"/>
              <a:t> </a:t>
            </a:r>
            <a:endParaRPr b="1" sz="1200"/>
          </a:p>
        </p:txBody>
      </p:sp>
      <p:sp>
        <p:nvSpPr>
          <p:cNvPr id="72" name="Google Shape;72;p1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a:blip r:embed="rId4">
            <a:alphaModFix/>
          </a:blip>
          <a:stretch>
            <a:fillRect/>
          </a:stretch>
        </p:blipFill>
        <p:spPr>
          <a:xfrm>
            <a:off x="-12" y="0"/>
            <a:ext cx="6235524"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6271462" y="1509168"/>
            <a:ext cx="2806925" cy="3745883"/>
          </a:xfrm>
          <a:prstGeom prst="rect">
            <a:avLst/>
          </a:prstGeom>
          <a:noFill/>
          <a:ln>
            <a:noFill/>
          </a:ln>
        </p:spPr>
      </p:pic>
      <p:sp>
        <p:nvSpPr>
          <p:cNvPr id="79" name="Google Shape;79;p15"/>
          <p:cNvSpPr txBox="1"/>
          <p:nvPr>
            <p:ph type="ctrTitle"/>
          </p:nvPr>
        </p:nvSpPr>
        <p:spPr>
          <a:xfrm>
            <a:off x="5998600" y="326375"/>
            <a:ext cx="3079800" cy="1098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000"/>
              <a:t>Requirements</a:t>
            </a:r>
            <a:br>
              <a:rPr lang="en" sz="4000"/>
            </a:br>
            <a:r>
              <a:rPr lang="en" sz="4000"/>
              <a:t>Diagram</a:t>
            </a:r>
            <a:endParaRPr sz="4000"/>
          </a:p>
        </p:txBody>
      </p:sp>
      <p:pic>
        <p:nvPicPr>
          <p:cNvPr id="80" name="Google Shape;80;p15"/>
          <p:cNvPicPr preferRelativeResize="0"/>
          <p:nvPr/>
        </p:nvPicPr>
        <p:blipFill>
          <a:blip r:embed="rId4">
            <a:alphaModFix/>
          </a:blip>
          <a:stretch>
            <a:fillRect/>
          </a:stretch>
        </p:blipFill>
        <p:spPr>
          <a:xfrm>
            <a:off x="95875" y="770450"/>
            <a:ext cx="6175574" cy="39134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6755334" y="1156100"/>
            <a:ext cx="820766" cy="737100"/>
          </a:xfrm>
          <a:prstGeom prst="rect">
            <a:avLst/>
          </a:prstGeom>
          <a:noFill/>
          <a:ln>
            <a:noFill/>
          </a:ln>
        </p:spPr>
      </p:pic>
      <p:pic>
        <p:nvPicPr>
          <p:cNvPr id="86" name="Google Shape;86;p16"/>
          <p:cNvPicPr preferRelativeResize="0"/>
          <p:nvPr/>
        </p:nvPicPr>
        <p:blipFill>
          <a:blip r:embed="rId4">
            <a:alphaModFix/>
          </a:blip>
          <a:stretch>
            <a:fillRect/>
          </a:stretch>
        </p:blipFill>
        <p:spPr>
          <a:xfrm>
            <a:off x="5910177" y="1129286"/>
            <a:ext cx="2904825" cy="3705499"/>
          </a:xfrm>
          <a:prstGeom prst="rect">
            <a:avLst/>
          </a:prstGeom>
          <a:noFill/>
          <a:ln>
            <a:noFill/>
          </a:ln>
        </p:spPr>
      </p:pic>
      <p:sp>
        <p:nvSpPr>
          <p:cNvPr id="87" name="Google Shape;87;p16"/>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FUNCTIONS AND SCENaRIOS</a:t>
            </a:r>
            <a:endParaRPr/>
          </a:p>
        </p:txBody>
      </p:sp>
      <p:sp>
        <p:nvSpPr>
          <p:cNvPr id="88" name="Google Shape;88;p1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b="1" sz="1200"/>
          </a:p>
          <a:p>
            <a:pPr indent="0" lvl="0" marL="0" rtl="0" algn="l">
              <a:spcBef>
                <a:spcPts val="800"/>
              </a:spcBef>
              <a:spcAft>
                <a:spcPts val="0"/>
              </a:spcAft>
              <a:buNone/>
            </a:pPr>
            <a:r>
              <a:t/>
            </a:r>
            <a:endParaRPr sz="1200"/>
          </a:p>
          <a:p>
            <a:pPr indent="0" lvl="0" marL="0" rtl="0" algn="l">
              <a:spcBef>
                <a:spcPts val="800"/>
              </a:spcBef>
              <a:spcAft>
                <a:spcPts val="800"/>
              </a:spcAft>
              <a:buNone/>
            </a:pPr>
            <a:r>
              <a:t/>
            </a:r>
            <a:endParaRPr sz="1200"/>
          </a:p>
        </p:txBody>
      </p:sp>
      <p:sp>
        <p:nvSpPr>
          <p:cNvPr id="89" name="Google Shape;89;p16"/>
          <p:cNvSpPr txBox="1"/>
          <p:nvPr>
            <p:ph idx="1" type="body"/>
          </p:nvPr>
        </p:nvSpPr>
        <p:spPr>
          <a:xfrm>
            <a:off x="779100" y="1353950"/>
            <a:ext cx="5131200" cy="3418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AutoNum type="arabicPeriod"/>
            </a:pPr>
            <a:r>
              <a:rPr b="1" lang="en" sz="1800"/>
              <a:t>Movement (and activating microbots)</a:t>
            </a:r>
            <a:endParaRPr b="1" sz="1800"/>
          </a:p>
          <a:p>
            <a:pPr indent="-342900" lvl="0" marL="457200" rtl="0" algn="l">
              <a:spcBef>
                <a:spcPts val="0"/>
              </a:spcBef>
              <a:spcAft>
                <a:spcPts val="0"/>
              </a:spcAft>
              <a:buSzPts val="1800"/>
              <a:buAutoNum type="arabicPeriod"/>
            </a:pPr>
            <a:r>
              <a:rPr b="1" lang="en" sz="1800"/>
              <a:t>Moving on Water.</a:t>
            </a:r>
            <a:endParaRPr b="1" sz="1800"/>
          </a:p>
          <a:p>
            <a:pPr indent="-342900" lvl="0" marL="457200" rtl="0" algn="l">
              <a:spcBef>
                <a:spcPts val="0"/>
              </a:spcBef>
              <a:spcAft>
                <a:spcPts val="0"/>
              </a:spcAft>
              <a:buSzPts val="1800"/>
              <a:buAutoNum type="arabicPeriod"/>
            </a:pPr>
            <a:r>
              <a:rPr b="1" lang="en" sz="1800"/>
              <a:t>Rescuing.</a:t>
            </a:r>
            <a:endParaRPr b="1" sz="1800"/>
          </a:p>
          <a:p>
            <a:pPr indent="-342900" lvl="0" marL="457200" rtl="0" algn="l">
              <a:spcBef>
                <a:spcPts val="0"/>
              </a:spcBef>
              <a:spcAft>
                <a:spcPts val="0"/>
              </a:spcAft>
              <a:buSzPts val="1800"/>
              <a:buAutoNum type="arabicPeriod"/>
            </a:pPr>
            <a:r>
              <a:rPr b="1" lang="en" sz="1800"/>
              <a:t>Manipulation.</a:t>
            </a:r>
            <a:endParaRPr b="1" sz="1800"/>
          </a:p>
          <a:p>
            <a:pPr indent="-342900" lvl="0" marL="457200" rtl="0" algn="l">
              <a:spcBef>
                <a:spcPts val="0"/>
              </a:spcBef>
              <a:spcAft>
                <a:spcPts val="0"/>
              </a:spcAft>
              <a:buSzPts val="1800"/>
              <a:buAutoNum type="arabicPeriod"/>
            </a:pPr>
            <a:r>
              <a:rPr b="1" lang="en" sz="1800"/>
              <a:t>Data retrieval.</a:t>
            </a:r>
            <a:endParaRPr b="1" sz="1800"/>
          </a:p>
          <a:p>
            <a:pPr indent="0" lvl="0" marL="0" rtl="0" algn="l">
              <a:spcBef>
                <a:spcPts val="800"/>
              </a:spcBef>
              <a:spcAft>
                <a:spcPts val="0"/>
              </a:spcAft>
              <a:buClr>
                <a:schemeClr val="dk1"/>
              </a:buClr>
              <a:buSzPts val="1100"/>
              <a:buFont typeface="Arial"/>
              <a:buNone/>
            </a:pPr>
            <a:r>
              <a:t/>
            </a:r>
            <a:endParaRPr sz="1200"/>
          </a:p>
          <a:p>
            <a:pPr indent="0" lvl="0" marL="0" rtl="0" algn="l">
              <a:spcBef>
                <a:spcPts val="800"/>
              </a:spcBef>
              <a:spcAft>
                <a:spcPts val="800"/>
              </a:spcAft>
              <a:buClr>
                <a:schemeClr val="dk1"/>
              </a:buClr>
              <a:buSzPts val="1100"/>
              <a:buFont typeface="Arial"/>
              <a:buNone/>
            </a:pPr>
            <a:r>
              <a:rPr b="1" lang="en" sz="1200"/>
              <a:t> </a:t>
            </a:r>
            <a:endParaRPr b="1" sz="1200"/>
          </a:p>
        </p:txBody>
      </p:sp>
      <p:sp>
        <p:nvSpPr>
          <p:cNvPr id="90" name="Google Shape;90;p1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1" name="Google Shape;91;p16"/>
          <p:cNvGrpSpPr/>
          <p:nvPr/>
        </p:nvGrpSpPr>
        <p:grpSpPr>
          <a:xfrm>
            <a:off x="6986537" y="1317174"/>
            <a:ext cx="358351" cy="298118"/>
            <a:chOff x="1926350" y="995225"/>
            <a:chExt cx="428650" cy="356600"/>
          </a:xfrm>
        </p:grpSpPr>
        <p:sp>
          <p:nvSpPr>
            <p:cNvPr id="92" name="Google Shape;92;p16"/>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 name="Google Shape;93;p16"/>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 name="Google Shape;94;p16"/>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 name="Google Shape;95;p16"/>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1" name="Google Shape;101;p17"/>
          <p:cNvGrpSpPr/>
          <p:nvPr/>
        </p:nvGrpSpPr>
        <p:grpSpPr>
          <a:xfrm>
            <a:off x="5482240" y="1652830"/>
            <a:ext cx="3588220" cy="3490443"/>
            <a:chOff x="5826900" y="1367600"/>
            <a:chExt cx="3881675" cy="3775901"/>
          </a:xfrm>
        </p:grpSpPr>
        <p:pic>
          <p:nvPicPr>
            <p:cNvPr id="102" name="Google Shape;102;p17"/>
            <p:cNvPicPr preferRelativeResize="0"/>
            <p:nvPr/>
          </p:nvPicPr>
          <p:blipFill rotWithShape="1">
            <a:blip r:embed="rId3">
              <a:alphaModFix/>
            </a:blip>
            <a:srcRect b="27714" l="0" r="0" t="0"/>
            <a:stretch/>
          </p:blipFill>
          <p:spPr>
            <a:xfrm>
              <a:off x="5826900" y="1367600"/>
              <a:ext cx="3881675" cy="3775901"/>
            </a:xfrm>
            <a:prstGeom prst="rect">
              <a:avLst/>
            </a:prstGeom>
            <a:noFill/>
            <a:ln>
              <a:noFill/>
            </a:ln>
          </p:spPr>
        </p:pic>
        <p:pic>
          <p:nvPicPr>
            <p:cNvPr id="103" name="Google Shape;103;p17"/>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104" name="Google Shape;104;p17"/>
          <p:cNvSpPr txBox="1"/>
          <p:nvPr>
            <p:ph idx="4294967295" type="ctrTitle"/>
          </p:nvPr>
        </p:nvSpPr>
        <p:spPr>
          <a:xfrm>
            <a:off x="0" y="666500"/>
            <a:ext cx="5505600" cy="1285200"/>
          </a:xfrm>
          <a:prstGeom prst="rect">
            <a:avLst/>
          </a:prstGeom>
        </p:spPr>
        <p:txBody>
          <a:bodyPr anchorCtr="0" anchor="b" bIns="0" lIns="0" spcFirstLastPara="1" rIns="0" wrap="square" tIns="0">
            <a:noAutofit/>
          </a:bodyPr>
          <a:lstStyle/>
          <a:p>
            <a:pPr indent="-609600" lvl="0" marL="457200" rtl="0" algn="ctr">
              <a:spcBef>
                <a:spcPts val="0"/>
              </a:spcBef>
              <a:spcAft>
                <a:spcPts val="0"/>
              </a:spcAft>
              <a:buClr>
                <a:schemeClr val="lt2"/>
              </a:buClr>
              <a:buSzPts val="6000"/>
              <a:buAutoNum type="arabicPeriod"/>
            </a:pPr>
            <a:r>
              <a:rPr lang="en" sz="6000">
                <a:solidFill>
                  <a:schemeClr val="lt2"/>
                </a:solidFill>
              </a:rPr>
              <a:t>MOVEMENT</a:t>
            </a:r>
            <a:endParaRPr sz="60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10" name="Google Shape;110;p18"/>
          <p:cNvGrpSpPr/>
          <p:nvPr/>
        </p:nvGrpSpPr>
        <p:grpSpPr>
          <a:xfrm>
            <a:off x="6459015" y="1152655"/>
            <a:ext cx="3588220" cy="3490443"/>
            <a:chOff x="5826900" y="1367600"/>
            <a:chExt cx="3881675" cy="3775901"/>
          </a:xfrm>
        </p:grpSpPr>
        <p:pic>
          <p:nvPicPr>
            <p:cNvPr id="111" name="Google Shape;111;p18"/>
            <p:cNvPicPr preferRelativeResize="0"/>
            <p:nvPr/>
          </p:nvPicPr>
          <p:blipFill rotWithShape="1">
            <a:blip r:embed="rId3">
              <a:alphaModFix/>
            </a:blip>
            <a:srcRect b="27714" l="0" r="0" t="0"/>
            <a:stretch/>
          </p:blipFill>
          <p:spPr>
            <a:xfrm>
              <a:off x="5826900" y="1367600"/>
              <a:ext cx="3881675" cy="3775901"/>
            </a:xfrm>
            <a:prstGeom prst="rect">
              <a:avLst/>
            </a:prstGeom>
            <a:noFill/>
            <a:ln>
              <a:noFill/>
            </a:ln>
          </p:spPr>
        </p:pic>
        <p:pic>
          <p:nvPicPr>
            <p:cNvPr id="112" name="Google Shape;112;p18"/>
            <p:cNvPicPr preferRelativeResize="0"/>
            <p:nvPr/>
          </p:nvPicPr>
          <p:blipFill>
            <a:blip r:embed="rId4">
              <a:alphaModFix/>
            </a:blip>
            <a:stretch>
              <a:fillRect/>
            </a:stretch>
          </p:blipFill>
          <p:spPr>
            <a:xfrm>
              <a:off x="7561147" y="2238285"/>
              <a:ext cx="349350" cy="239775"/>
            </a:xfrm>
            <a:prstGeom prst="rect">
              <a:avLst/>
            </a:prstGeom>
            <a:noFill/>
            <a:ln>
              <a:noFill/>
            </a:ln>
          </p:spPr>
        </p:pic>
      </p:grpSp>
      <p:pic>
        <p:nvPicPr>
          <p:cNvPr id="113" name="Google Shape;113;p18"/>
          <p:cNvPicPr preferRelativeResize="0"/>
          <p:nvPr/>
        </p:nvPicPr>
        <p:blipFill>
          <a:blip r:embed="rId5">
            <a:alphaModFix/>
          </a:blip>
          <a:stretch>
            <a:fillRect/>
          </a:stretch>
        </p:blipFill>
        <p:spPr>
          <a:xfrm>
            <a:off x="10100" y="405700"/>
            <a:ext cx="6448926" cy="4638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340822" y="53700"/>
            <a:ext cx="1496437" cy="1343865"/>
          </a:xfrm>
          <a:prstGeom prst="rect">
            <a:avLst/>
          </a:prstGeom>
          <a:noFill/>
          <a:ln>
            <a:noFill/>
          </a:ln>
        </p:spPr>
      </p:pic>
      <p:pic>
        <p:nvPicPr>
          <p:cNvPr id="119" name="Google Shape;119;p19"/>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120" name="Google Shape;120;p19"/>
          <p:cNvSpPr txBox="1"/>
          <p:nvPr>
            <p:ph type="ctrTitle"/>
          </p:nvPr>
        </p:nvSpPr>
        <p:spPr>
          <a:xfrm>
            <a:off x="449525" y="829850"/>
            <a:ext cx="5519400" cy="109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2. Moving on water</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